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2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594" y="2166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 b="0"/>
            </a:pPr>
            <a:r>
              <a:rPr lang="ru-RU" b="0" dirty="0"/>
              <a:t>Уровень </a:t>
            </a:r>
            <a:r>
              <a:rPr lang="ru-RU" b="0" dirty="0" err="1"/>
              <a:t>сформированности</a:t>
            </a:r>
            <a:r>
              <a:rPr lang="ru-RU" b="0" dirty="0"/>
              <a:t> математической речи</a:t>
            </a:r>
          </a:p>
        </c:rich>
      </c:tx>
      <c:layout>
        <c:manualLayout>
          <c:xMode val="edge"/>
          <c:yMode val="edge"/>
          <c:x val="0.27128417023854035"/>
          <c:y val="4.0860220243021828E-2"/>
        </c:manualLayout>
      </c:layout>
    </c:title>
    <c:plotArea>
      <c:layout>
        <c:manualLayout>
          <c:layoutTarget val="inner"/>
          <c:xMode val="edge"/>
          <c:yMode val="edge"/>
          <c:x val="0.2724722118020263"/>
          <c:y val="0.16603970401962009"/>
          <c:w val="0.42540352841793116"/>
          <c:h val="0.803063697068216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Высокий</c:v>
                </c:pt>
                <c:pt idx="1">
                  <c:v>Повышенный</c:v>
                </c:pt>
                <c:pt idx="2">
                  <c:v>Базовый</c:v>
                </c:pt>
                <c:pt idx="3">
                  <c:v>Пониженный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справились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</c:v>
                </c:pt>
                <c:pt idx="1">
                  <c:v>12</c:v>
                </c:pt>
                <c:pt idx="2">
                  <c:v>3</c:v>
                </c:pt>
                <c:pt idx="3">
                  <c:v>12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справились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17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</c:ser>
        <c:dLbls>
          <c:showVal val="1"/>
        </c:dLbls>
        <c:gapWidth val="100"/>
        <c:overlap val="-24"/>
        <c:axId val="96423936"/>
        <c:axId val="96425472"/>
      </c:barChart>
      <c:catAx>
        <c:axId val="96423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425472"/>
        <c:crosses val="autoZero"/>
        <c:auto val="1"/>
        <c:lblAlgn val="ctr"/>
        <c:lblOffset val="100"/>
      </c:catAx>
      <c:valAx>
        <c:axId val="96425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42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 algn="just">
        <a:defRPr/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2782" y="2"/>
            <a:ext cx="12509550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50" y="2851153"/>
            <a:ext cx="23001504" cy="10876607"/>
          </a:xfrm>
        </p:spPr>
        <p:txBody>
          <a:bodyPr anchor="b">
            <a:normAutofit/>
          </a:bodyPr>
          <a:lstStyle>
            <a:lvl1pPr algn="r">
              <a:defRPr sz="16838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1971" y="13727759"/>
            <a:ext cx="19079486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55178" y="19074195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97954" y="19074195"/>
            <a:ext cx="1195062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9068" y="19074195"/>
            <a:ext cx="1362385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672782" y="11760994"/>
            <a:ext cx="119839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55411" y="12057990"/>
            <a:ext cx="204990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376323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783" y="8315854"/>
            <a:ext cx="25509671" cy="1039190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16616" y="19045624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1313" y="19045624"/>
            <a:ext cx="1759603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4926" y="19045624"/>
            <a:ext cx="1416528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98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818" y="8315850"/>
            <a:ext cx="22182636" cy="7358832"/>
          </a:xfrm>
        </p:spPr>
        <p:txBody>
          <a:bodyPr anchor="b"/>
          <a:lstStyle>
            <a:lvl1pPr algn="r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8826" y="15674684"/>
            <a:ext cx="22182626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2438" y="19070248"/>
            <a:ext cx="1369016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99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2138367"/>
            <a:ext cx="25509671" cy="54647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781" y="8315854"/>
            <a:ext cx="12382562" cy="1050371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8890" y="8315854"/>
            <a:ext cx="12382562" cy="1043558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95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1830" y="8289454"/>
            <a:ext cx="11443564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805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90100" y="8315854"/>
            <a:ext cx="11481689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13198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3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8297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8" y="4989513"/>
            <a:ext cx="8815484" cy="4276725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0101" y="2138364"/>
            <a:ext cx="15501684" cy="15918924"/>
          </a:xfrm>
        </p:spPr>
        <p:txBody>
          <a:bodyPr anchor="ctr">
            <a:normAutofit/>
          </a:bodyPr>
          <a:lstStyle>
            <a:lvl1pPr>
              <a:defRPr sz="6236"/>
            </a:lvl1pPr>
            <a:lvl2pPr>
              <a:defRPr sz="5613"/>
            </a:lvl2pPr>
            <a:lvl3pPr>
              <a:defRPr sz="4989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8" y="9266238"/>
            <a:ext cx="8815484" cy="5702300"/>
          </a:xfrm>
        </p:spPr>
        <p:txBody>
          <a:bodyPr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86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63" y="5464701"/>
            <a:ext cx="13477764" cy="4276725"/>
          </a:xfrm>
        </p:spPr>
        <p:txBody>
          <a:bodyPr anchor="b">
            <a:normAutofit/>
          </a:bodyPr>
          <a:lstStyle>
            <a:lvl1pPr algn="ctr">
              <a:defRPr sz="8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64052" y="2851150"/>
            <a:ext cx="8149446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63" y="9741426"/>
            <a:ext cx="13477764" cy="5702300"/>
          </a:xfrm>
        </p:spPr>
        <p:txBody>
          <a:bodyPr>
            <a:normAutofit/>
          </a:bodyPr>
          <a:lstStyle>
            <a:lvl1pPr marL="0" indent="0" algn="ctr">
              <a:buNone/>
              <a:defRPr sz="5613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929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7" y="14757336"/>
            <a:ext cx="24884977" cy="1767121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6497" y="2906377"/>
            <a:ext cx="20432011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7" y="16524457"/>
            <a:ext cx="24884977" cy="1539421"/>
          </a:xfrm>
        </p:spPr>
        <p:txBody>
          <a:bodyPr>
            <a:normAutofit/>
          </a:bodyPr>
          <a:lstStyle>
            <a:lvl1pPr marL="0" indent="0" algn="ctr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77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0" y="2138363"/>
            <a:ext cx="24884977" cy="9503833"/>
          </a:xfrm>
        </p:spPr>
        <p:txBody>
          <a:bodyPr anchor="ctr">
            <a:normAutofit/>
          </a:bodyPr>
          <a:lstStyle>
            <a:lvl1pPr algn="ct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24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91656" y="10691809"/>
            <a:ext cx="21955251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613"/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7" y="13542962"/>
            <a:ext cx="24884977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738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4" y="10316339"/>
            <a:ext cx="24884970" cy="4579800"/>
          </a:xfrm>
        </p:spPr>
        <p:txBody>
          <a:bodyPr anchor="b">
            <a:normAutofit/>
          </a:bodyPr>
          <a:lstStyle>
            <a:lvl1pPr algn="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96139"/>
            <a:ext cx="24884974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410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12" y="12117388"/>
            <a:ext cx="24884974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48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89339"/>
            <a:ext cx="24884974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9163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3" y="2138367"/>
            <a:ext cx="24884977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09" y="10929408"/>
            <a:ext cx="24884980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73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5117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740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174458" y="2138362"/>
            <a:ext cx="4397332" cy="159189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6810" y="2138362"/>
            <a:ext cx="19919835" cy="159189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5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2"/>
            <a:ext cx="7058962" cy="21383628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784" y="8315856"/>
            <a:ext cx="25509668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64128" y="19070248"/>
            <a:ext cx="283904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57592E-0C21-4F4D-BDD6-4B8FDF93DDF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8825" y="19070248"/>
            <a:ext cx="1759603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2438" y="19070248"/>
            <a:ext cx="136901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95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1425595" rtl="0" eaLnBrk="1" latinLnBrk="0" hangingPunct="1">
        <a:spcBef>
          <a:spcPct val="0"/>
        </a:spcBef>
        <a:buNone/>
        <a:defRPr sz="12472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90997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4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2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42188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6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811384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98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236980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rekonner@mail.ru" TargetMode="Externa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Box 123">
            <a:extLst>
              <a:ext uri="{FF2B5EF4-FFF2-40B4-BE49-F238E27FC236}">
                <a16:creationId xmlns=""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462" y="441434"/>
            <a:ext cx="21882538" cy="226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МАТЕМАТИЧЕСКОЙ РЕЧИ МЛАДШИХ ШКОЛЬНИКОВ НА УРОКАХ МАТЕМАТИКИ В НАЧАЛЬНОЙ ШКОЛЕ</a:t>
            </a:r>
          </a:p>
          <a:p>
            <a:pPr algn="ctr" eaLnBrk="1" hangingPunct="1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Клепикова Диана Викторовна, студентка 41 группы Болотнинского педагогического колледжа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A5486FAA-5E4B-4EF3-A97C-86613A089D0A}"/>
              </a:ext>
            </a:extLst>
          </p:cNvPr>
          <p:cNvSpPr txBox="1"/>
          <p:nvPr/>
        </p:nvSpPr>
        <p:spPr>
          <a:xfrm>
            <a:off x="13922954" y="19010104"/>
            <a:ext cx="138540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B915AF7F-BE3C-4C4B-B547-265473B0DD6A}"/>
              </a:ext>
            </a:extLst>
          </p:cNvPr>
          <p:cNvSpPr txBox="1"/>
          <p:nvPr/>
        </p:nvSpPr>
        <p:spPr>
          <a:xfrm>
            <a:off x="20763186" y="13258800"/>
            <a:ext cx="8662150" cy="3773363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noAutofit/>
          </a:bodyPr>
          <a:lstStyle/>
          <a:p>
            <a:pPr marL="342842" indent="-342842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842" indent="-342842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977462" y="2490953"/>
            <a:ext cx="8324193" cy="126124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 исследования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="" xmlns:a16="http://schemas.microsoft.com/office/drawing/2014/main" id="{78775A09-A1F2-49EB-AD22-D11B71E242C3}"/>
              </a:ext>
            </a:extLst>
          </p:cNvPr>
          <p:cNvSpPr/>
          <p:nvPr/>
        </p:nvSpPr>
        <p:spPr>
          <a:xfrm>
            <a:off x="977464" y="12530903"/>
            <a:ext cx="8324192" cy="163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ru-RU" sz="44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 задачи исследования</a:t>
            </a:r>
          </a:p>
          <a:p>
            <a:pPr algn="ctr"/>
            <a:endParaRPr lang="ru-RU" sz="44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=""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0618" y="3701874"/>
            <a:ext cx="9054030" cy="1578889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начального уровня развития математической речи  младших школьников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База исследования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г. Болотное, МБОУ СОШ №2, 2а класс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ходе исследования проведены: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-интервью с учителем с целью выявления основных направлений по развитию математической речи обучающихся ;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наблюдения за деятельностью обучающихся с целью выявления уровня развития математической речи школьников на уроках математики. </a:t>
            </a:r>
          </a:p>
          <a:p>
            <a:pPr algn="just"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Единицы наблюдения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содержательность, логичность, точность, правильность математической речи</a:t>
            </a:r>
          </a:p>
          <a:p>
            <a:pPr algn="just"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Процедура наблюдения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обучающимся были представлены задания, разработанные на основании диагностических материалов Н. Г.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Салминой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О. Г. Филимоновой.</a:t>
            </a:r>
          </a:p>
          <a:p>
            <a:pPr algn="just"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Были выделены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работе учителя по развитию математической речи 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Работа над звуковой стороной речи.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Словарная работа с математическими терминами.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Формирование культуры математической речи.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Развитие связной математической речи.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33">
            <a:extLst>
              <a:ext uri="{FF2B5EF4-FFF2-40B4-BE49-F238E27FC236}">
                <a16:creationId xmlns=""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10400619" y="2811946"/>
            <a:ext cx="9054029" cy="90871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 материалы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35">
            <a:extLst>
              <a:ext uri="{FF2B5EF4-FFF2-40B4-BE49-F238E27FC236}">
                <a16:creationId xmlns=""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20763186" y="2963915"/>
            <a:ext cx="8339959" cy="100899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ru-RU" sz="18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</a:p>
          <a:p>
            <a:pPr algn="ctr"/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181">
            <a:extLst>
              <a:ext uri="{FF2B5EF4-FFF2-40B4-BE49-F238E27FC236}">
                <a16:creationId xmlns="" xmlns:a16="http://schemas.microsoft.com/office/drawing/2014/main" id="{61286536-4EC1-4DA5-850B-BEF3F0AF0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99" y="16769207"/>
            <a:ext cx="4529573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 2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Название рисунка 2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265">
            <a:extLst>
              <a:ext uri="{FF2B5EF4-FFF2-40B4-BE49-F238E27FC236}">
                <a16:creationId xmlns="" xmlns:a16="http://schemas.microsoft.com/office/drawing/2014/main" id="{92DAEB73-FDDA-41BB-8D5B-FF828B1FC0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302" y="225530"/>
            <a:ext cx="2436477" cy="1828800"/>
          </a:xfrm>
          <a:prstGeom prst="rect">
            <a:avLst/>
          </a:prstGeom>
          <a:blipFill dpi="0" rotWithShape="1">
            <a:blip r:embed="rId2" cstate="print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ГАПОУ НСО «Болотнинский педагогический колледж»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265">
            <a:extLst>
              <a:ext uri="{FF2B5EF4-FFF2-40B4-BE49-F238E27FC236}">
                <a16:creationId xmlns="" xmlns:a16="http://schemas.microsoft.com/office/drawing/2014/main" id="{74D65BAF-CACE-4D6C-AFE1-DBAB1F38CA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0" y="225530"/>
            <a:ext cx="2436477" cy="1828800"/>
          </a:xfrm>
          <a:prstGeom prst="rect">
            <a:avLst/>
          </a:prstGeom>
          <a:blipFill dpi="0" rotWithShape="1">
            <a:blip r:embed="rId2" cstate="print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Г.БОЛОТНОЕ, </a:t>
            </a:r>
          </a:p>
          <a:p>
            <a:pPr algn="ctr" defTabSz="4022725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022831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=""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462" y="3720662"/>
            <a:ext cx="8324193" cy="8032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ФГОС НОО в предметной области «Математика и информатика» первостепенной задачей выделяет развитие математической речи обучающихся. Это направление является одним из основных требований формирования УУД.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Многие педагоги и методисты отмечают, что серьезные недостатки в математической подготовке учащихся определяются их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недостаточной языковой культурой и даже неграмотностью. Эт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проявляется в неумении установить отношения между содержанием математического факта и его внешним выражением (семантические отношения), между математическими знаками (синтаксические отношения), в неумении адекватно понять или выразить содержащуюся в том или ином предложении информацию.</a:t>
            </a:r>
          </a:p>
          <a:p>
            <a:pPr algn="just"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324302" y="0"/>
            <a:ext cx="31774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="" xmlns:a16="http://schemas.microsoft.com/office/drawing/2014/main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463" y="13350703"/>
            <a:ext cx="8324192" cy="8032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:– педагогически обосновать  основные направления в работе учителя по  развитию математической речи младших школьников.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-проанализировать психолого-педагогические особенности и речевое развитие младших школьников;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раскрыть понятие «культура  математической речи»;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-определить условия и основные направления развития математической речи младших школьников;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опытно-практическим путем выявить   и оценить  эффективность направлений в работе учителя по развитию математической речи младших школьников.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15022814" y="5319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15606141" y="484615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6348841" y="-58638"/>
            <a:ext cx="3257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endParaRPr lang="ru-RU" dirty="0"/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xmlns="" val="2248400013"/>
              </p:ext>
            </p:extLst>
          </p:nvPr>
        </p:nvGraphicFramePr>
        <p:xfrm>
          <a:off x="10400619" y="16266694"/>
          <a:ext cx="8994286" cy="4764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35">
            <a:extLst>
              <a:ext uri="{FF2B5EF4-FFF2-40B4-BE49-F238E27FC236}">
                <a16:creationId xmlns=""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10400619" y="15389691"/>
            <a:ext cx="9054029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763185" y="3720662"/>
            <a:ext cx="8579501" cy="4942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ходе опытно-практической работы   было выявлено,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большинство учащихся (35%)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владеют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базовом уровне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математической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терминологией(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правилами,алгоритмами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):умеют читать математические выражения, знают названия компонентов и результата действий, знают название геометрических фигур, умеют различать понятия «равенство», «неравенство», «уравнение»,»выражение»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" name="Диаграмма 44"/>
          <p:cNvGraphicFramePr/>
          <p:nvPr>
            <p:extLst>
              <p:ext uri="{D42A27DB-BD31-4B8C-83A1-F6EECF244321}">
                <p14:modId xmlns:p14="http://schemas.microsoft.com/office/powerpoint/2010/main" xmlns="" val="1791575957"/>
              </p:ext>
            </p:extLst>
          </p:nvPr>
        </p:nvGraphicFramePr>
        <p:xfrm>
          <a:off x="20763186" y="9625263"/>
          <a:ext cx="8353236" cy="227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20763186" y="8710863"/>
            <a:ext cx="833995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умений использовать математические термины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0763186" y="12293818"/>
            <a:ext cx="833995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Выводы и рекомендации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8" name="Прямоугольник 47"/>
          <p:cNvSpPr/>
          <p:nvPr/>
        </p:nvSpPr>
        <p:spPr>
          <a:xfrm>
            <a:off x="20763186" y="13116910"/>
            <a:ext cx="8339959" cy="759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основных направлений  в работе по развитию математической речи  позволил разработать упражнения для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словарной работы: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 объяснение математических терминов;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 применение математических терминов: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 написание математических терминов: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 составление связных высказываний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Формированию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 математической речи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способствуют  упражнения :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устранение грамматических и математических ошибок;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-на устранение речевых недостатков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Теоретические и практические материалы исследования могут служить основами для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методических рекомендаций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учителям начальных классов и студентам педагогических колледжей.</a:t>
            </a:r>
          </a:p>
          <a:p>
            <a:pPr algn="just">
              <a:buFontTx/>
              <a:buChar char="-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35">
            <a:extLst>
              <a:ext uri="{FF2B5EF4-FFF2-40B4-BE49-F238E27FC236}">
                <a16:creationId xmlns=""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23172821" y="20435205"/>
            <a:ext cx="7102392" cy="9484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endParaRPr lang="ru-RU" sz="28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  <a:r>
              <a:rPr lang="ru-RU" sz="2800" dirty="0" smtClean="0"/>
              <a:t> т.89234923015 </a:t>
            </a:r>
            <a:endParaRPr lang="ru-RU" sz="2800" dirty="0" smtClean="0"/>
          </a:p>
          <a:p>
            <a:r>
              <a:rPr lang="ru-RU" sz="2800" dirty="0" smtClean="0"/>
              <a:t>Эл. </a:t>
            </a:r>
            <a:r>
              <a:rPr lang="ru-RU" sz="2800" dirty="0" smtClean="0"/>
              <a:t>п</a:t>
            </a:r>
            <a:r>
              <a:rPr lang="ru-RU" sz="2800" dirty="0" smtClean="0"/>
              <a:t>очта: </a:t>
            </a:r>
            <a:r>
              <a:rPr lang="en-US" sz="2800" dirty="0" err="1" smtClean="0">
                <a:hlinkClick r:id="rId5"/>
              </a:rPr>
              <a:t>rekonner</a:t>
            </a:r>
            <a:r>
              <a:rPr lang="ru-RU" sz="2800" dirty="0" smtClean="0">
                <a:hlinkClick r:id="rId5"/>
              </a:rPr>
              <a:t>@</a:t>
            </a:r>
            <a:r>
              <a:rPr lang="en-US" sz="2800" dirty="0" smtClean="0">
                <a:hlinkClick r:id="rId5"/>
              </a:rPr>
              <a:t>mail</a:t>
            </a:r>
            <a:r>
              <a:rPr lang="ru-RU" sz="2800" dirty="0" smtClean="0">
                <a:hlinkClick r:id="rId5"/>
              </a:rPr>
              <a:t>.</a:t>
            </a:r>
            <a:r>
              <a:rPr lang="en-US" sz="2800" dirty="0" err="1" smtClean="0">
                <a:hlinkClick r:id="rId5"/>
              </a:rPr>
              <a:t>ru</a:t>
            </a:r>
            <a:endParaRPr lang="ru-RU" sz="2800" dirty="0" smtClean="0"/>
          </a:p>
          <a:p>
            <a:endParaRPr lang="en-US" sz="28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5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Другая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31819"/>
      </a:accent1>
      <a:accent2>
        <a:srgbClr val="E3181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>
    <a:txDef>
      <a:spPr bwMode="auto">
        <a:solidFill>
          <a:schemeClr val="bg1"/>
        </a:solidFill>
        <a:ln w="12700">
          <a:solidFill>
            <a:schemeClr val="accent1">
              <a:lumMod val="75000"/>
            </a:schemeClr>
          </a:solidFill>
        </a:ln>
        <a:effectLst/>
      </a:spPr>
      <a:bodyPr wrap="square" lIns="137137" tIns="137137" rIns="137137" bIns="137137">
        <a:spAutoFit/>
      </a:bodyPr>
      <a:lstStyle>
        <a:defPPr>
          <a:defRPr sz="2800" dirty="0" smtClean="0">
            <a:latin typeface="Calibri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508</Words>
  <Application>Microsoft Office PowerPoint</Application>
  <PresentationFormat>Произвольный</PresentationFormat>
  <Paragraphs>69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HDOfficeLightV0</vt:lpstr>
      <vt:lpstr>Параллакс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DNA7 X86</cp:lastModifiedBy>
  <cp:revision>46</cp:revision>
  <dcterms:created xsi:type="dcterms:W3CDTF">2017-10-02T13:44:20Z</dcterms:created>
  <dcterms:modified xsi:type="dcterms:W3CDTF">2021-12-09T08:26:56Z</dcterms:modified>
</cp:coreProperties>
</file>