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43"/>
  </p:notesMasterIdLst>
  <p:sldIdLst>
    <p:sldId id="256" r:id="rId5"/>
    <p:sldId id="257" r:id="rId6"/>
    <p:sldId id="258" r:id="rId7"/>
    <p:sldId id="259" r:id="rId8"/>
    <p:sldId id="260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70" r:id="rId17"/>
    <p:sldId id="267" r:id="rId18"/>
    <p:sldId id="269" r:id="rId19"/>
    <p:sldId id="277" r:id="rId20"/>
    <p:sldId id="276" r:id="rId21"/>
    <p:sldId id="280" r:id="rId22"/>
    <p:sldId id="281" r:id="rId23"/>
    <p:sldId id="282" r:id="rId24"/>
    <p:sldId id="279" r:id="rId25"/>
    <p:sldId id="283" r:id="rId26"/>
    <p:sldId id="284" r:id="rId27"/>
    <p:sldId id="291" r:id="rId28"/>
    <p:sldId id="292" r:id="rId29"/>
    <p:sldId id="285" r:id="rId30"/>
    <p:sldId id="286" r:id="rId31"/>
    <p:sldId id="287" r:id="rId32"/>
    <p:sldId id="288" r:id="rId33"/>
    <p:sldId id="289" r:id="rId34"/>
    <p:sldId id="271" r:id="rId35"/>
    <p:sldId id="272" r:id="rId36"/>
    <p:sldId id="273" r:id="rId37"/>
    <p:sldId id="278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6AC10-14EE-4711-846C-12CB366F2A0A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EAAF8-B5FB-47CD-9078-64085B0E7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142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EAAF8-B5FB-47CD-9078-64085B0E784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873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EAAF8-B5FB-47CD-9078-64085B0E784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EAAF8-B5FB-47CD-9078-64085B0E784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2978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EAAF8-B5FB-47CD-9078-64085B0E784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7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72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6E349-D26B-4816-99AB-2F69B50F70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0192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5E0B4-DA6E-45D1-9AD0-24132E59BF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14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95AE5-AD81-4CCA-8AA9-6CC6B3BB55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151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914D-76A5-472B-831C-FBF05BC39D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3106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8837-7E1F-41C6-88B4-9B65C7C634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973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46EC6-31A4-4638-8509-FC6C6AE78B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478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D61D-251C-463F-951E-5C9597BA71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553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929C5-9DD6-4EE6-8A91-C3DFA6C4F8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329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F4EE-5FC9-4506-AAAD-5DFDA4D181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9199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83BE-15FB-4FF8-906D-908981A4815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8896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B64C-0C72-4E4D-A4AC-AF719CDF10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106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7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72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6E349-D26B-4816-99AB-2F69B50F70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54064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5E0B4-DA6E-45D1-9AD0-24132E59BF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850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95AE5-AD81-4CCA-8AA9-6CC6B3BB55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7473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914D-76A5-472B-831C-FBF05BC39D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9443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8837-7E1F-41C6-88B4-9B65C7C634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96167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46EC6-31A4-4638-8509-FC6C6AE78B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64873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D61D-251C-463F-951E-5C9597BA71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684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929C5-9DD6-4EE6-8A91-C3DFA6C4F8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68112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F4EE-5FC9-4506-AAAD-5DFDA4D181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7600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83BE-15FB-4FF8-906D-908981A4815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25358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B64C-0C72-4E4D-A4AC-AF719CDF10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9232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7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72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6E349-D26B-4816-99AB-2F69B50F70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6986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5E0B4-DA6E-45D1-9AD0-24132E59BF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1091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95AE5-AD81-4CCA-8AA9-6CC6B3BB55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4768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914D-76A5-472B-831C-FBF05BC39D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4480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8837-7E1F-41C6-88B4-9B65C7C634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2522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46EC6-31A4-4638-8509-FC6C6AE78B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064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D61D-251C-463F-951E-5C9597BA71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3086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929C5-9DD6-4EE6-8A91-C3DFA6C4F8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29138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F4EE-5FC9-4506-AAAD-5DFDA4D181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75551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83BE-15FB-4FF8-906D-908981A4815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3495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B64C-0C72-4E4D-A4AC-AF719CDF10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806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72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431F3-460B-461F-BA9E-4717432541F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7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679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72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431F3-460B-461F-BA9E-4717432541F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7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42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48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72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B431F3-460B-461F-BA9E-4717432541F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7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5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02624" cy="4032447"/>
          </a:xfrm>
        </p:spPr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Aharoni" panose="02010803020104030203" pitchFamily="2" charset="-79"/>
              </a:rPr>
              <a:t>Специфика оценивания предметных результатов</a:t>
            </a:r>
            <a:r>
              <a:rPr lang="ru-RU" b="1" dirty="0">
                <a:ea typeface="Times New Roman"/>
                <a:cs typeface="Aharoni" panose="02010803020104030203" pitchFamily="2" charset="-79"/>
              </a:rPr>
              <a:t/>
            </a:r>
            <a:br>
              <a:rPr lang="ru-RU" b="1" dirty="0">
                <a:ea typeface="Times New Roman"/>
                <a:cs typeface="Aharoni" panose="02010803020104030203" pitchFamily="2" charset="-79"/>
              </a:rPr>
            </a:br>
            <a:r>
              <a:rPr lang="ru-RU" b="1" dirty="0" smtClean="0">
                <a:ea typeface="Times New Roman"/>
                <a:cs typeface="Aharoni" panose="02010803020104030203" pitchFamily="2" charset="-79"/>
              </a:rPr>
              <a:t>по математике</a:t>
            </a:r>
            <a:r>
              <a:rPr lang="ru-RU" b="1" dirty="0">
                <a:latin typeface="Times New Roman"/>
                <a:ea typeface="Times New Roman"/>
                <a:cs typeface="Calibri"/>
              </a:rPr>
              <a:t> </a:t>
            </a:r>
            <a:r>
              <a:rPr lang="ru-RU" b="1" dirty="0" smtClean="0">
                <a:latin typeface="Times New Roman"/>
                <a:ea typeface="Times New Roman"/>
                <a:cs typeface="Calibri"/>
              </a:rPr>
              <a:t> в начальных классах</a:t>
            </a:r>
            <a:r>
              <a:rPr lang="ru-RU" sz="3200" dirty="0">
                <a:ea typeface="Times New Roman"/>
              </a:rPr>
              <a:t/>
            </a:r>
            <a:br>
              <a:rPr lang="ru-RU" sz="3200" dirty="0"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71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В качестве самых простых инструментов оценивания выступают знаки «+» и « - » (на карточках)</a:t>
            </a:r>
            <a:endParaRPr lang="ru-RU" sz="2400" dirty="0"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«+»-я согласен с ответом, нет дополнений, все правильно;</a:t>
            </a:r>
            <a:endParaRPr lang="ru-RU" sz="2400" dirty="0">
              <a:ea typeface="Times New Roman"/>
            </a:endParaRPr>
          </a:p>
          <a:p>
            <a:pPr marL="457200"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«-»-я не согласен, ответ </a:t>
            </a:r>
            <a:r>
              <a:rPr lang="ru-RU" b="1" dirty="0" smtClean="0">
                <a:latin typeface="Times New Roman"/>
                <a:ea typeface="Times New Roman"/>
              </a:rPr>
              <a:t>неправильный</a:t>
            </a:r>
            <a:r>
              <a:rPr lang="ru-RU" b="1" dirty="0">
                <a:latin typeface="Times New Roman"/>
                <a:ea typeface="Times New Roman"/>
              </a:rPr>
              <a:t>, хочу объяснить и предложить свой вариант ответа.</a:t>
            </a:r>
            <a:endParaRPr lang="ru-RU" sz="2400" dirty="0"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7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Оценочная таблица при индивидуальном оценивании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3855400"/>
              </p:ext>
            </p:extLst>
          </p:nvPr>
        </p:nvGraphicFramePr>
        <p:xfrm>
          <a:off x="539553" y="1484784"/>
          <a:ext cx="8021801" cy="4739404"/>
        </p:xfrm>
        <a:graphic>
          <a:graphicData uri="http://schemas.openxmlformats.org/drawingml/2006/table">
            <a:tbl>
              <a:tblPr firstRow="1" firstCol="1" bandRow="1"/>
              <a:tblGrid>
                <a:gridCol w="2952327"/>
                <a:gridCol w="5069474"/>
              </a:tblGrid>
              <a:tr h="14041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 оценивания (проговариваются вместе с детьми)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Знак «+», «-», «х», «?» (ребенок сам определяет правильность выполненных действий)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«+»-знаю и умею применять;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«х»-знаю, но не всегда могу применить, научите;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«?»-не уверен, требуется поддержка;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«-»-не получается, но есть желание выполнить работу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этап введения оценки (</a:t>
            </a:r>
            <a:r>
              <a:rPr lang="ru-RU" b="1" dirty="0" err="1" smtClean="0"/>
              <a:t>безотметочное</a:t>
            </a:r>
            <a:r>
              <a:rPr lang="ru-RU" b="1" dirty="0" smtClean="0"/>
              <a:t> обучение)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Для контроля устных ответов и письменных работ используют следующие приемы:</a:t>
            </a:r>
            <a:endParaRPr lang="ru-RU" dirty="0" smtClean="0"/>
          </a:p>
          <a:p>
            <a:r>
              <a:rPr lang="ru-RU" b="1" dirty="0" smtClean="0"/>
              <a:t>«Волшебные линеечки»</a:t>
            </a:r>
          </a:p>
          <a:p>
            <a:r>
              <a:rPr lang="ru-RU" b="1" dirty="0" smtClean="0"/>
              <a:t>«Лесенка достижений»</a:t>
            </a:r>
          </a:p>
          <a:p>
            <a:r>
              <a:rPr lang="ru-RU" b="1" dirty="0" smtClean="0"/>
              <a:t>«Светофор»</a:t>
            </a:r>
            <a:r>
              <a:rPr lang="ru-RU" b="1" u="sng" dirty="0" smtClean="0"/>
              <a:t> </a:t>
            </a:r>
          </a:p>
          <a:p>
            <a:r>
              <a:rPr lang="ru-RU" b="1" u="sng" dirty="0" smtClean="0"/>
              <a:t>«Медали и ордена»</a:t>
            </a:r>
            <a:endParaRPr lang="ru-RU" dirty="0" smtClean="0"/>
          </a:p>
          <a:p>
            <a:r>
              <a:rPr lang="ru-RU" b="1" dirty="0" smtClean="0"/>
              <a:t>«Звездочка»</a:t>
            </a:r>
            <a:endParaRPr lang="ru-RU" dirty="0" smtClean="0"/>
          </a:p>
          <a:p>
            <a:r>
              <a:rPr lang="ru-RU" b="1" dirty="0" smtClean="0"/>
              <a:t>«Орден внимания»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«Орден ловушки»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594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«Лесенка достижений»</a:t>
            </a:r>
          </a:p>
        </p:txBody>
      </p:sp>
      <p:pic>
        <p:nvPicPr>
          <p:cNvPr id="13315" name="Picture 3" descr="лесенка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9477" r="101" b="14357"/>
          <a:stretch>
            <a:fillRect/>
          </a:stretch>
        </p:blipFill>
        <p:spPr bwMode="auto">
          <a:xfrm>
            <a:off x="3429000" y="3581400"/>
            <a:ext cx="3352800" cy="2640013"/>
          </a:xfrm>
          <a:prstGeom prst="rect">
            <a:avLst/>
          </a:prstGeom>
          <a:noFill/>
          <a:ln w="9525">
            <a:solidFill>
              <a:srgbClr val="FFFFFF">
                <a:alpha val="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>
                <a:latin typeface="Times New Roman" pitchFamily="18" charset="0"/>
              </a:rPr>
              <a:t>Ученики на ступеньках лесенки отмечают, как усвоили материал: нижняя ступенька - не понял, вторая ступенька- требуется небольшая помощь или коррекция, верхняя ступенька – ребёнок хорошо усвоил материал и работу может выполнить самостоятельно.</a:t>
            </a:r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78643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93788"/>
          </a:xfrm>
        </p:spPr>
        <p:txBody>
          <a:bodyPr anchor="b"/>
          <a:lstStyle/>
          <a:p>
            <a:pPr eaLnBrk="1" hangingPunct="1"/>
            <a:r>
              <a:rPr lang="ru-RU" altLang="ru-RU" sz="3800" smtClean="0">
                <a:solidFill>
                  <a:schemeClr val="tx1"/>
                </a:solidFill>
              </a:rPr>
              <a:t>«Волшебные  линеечки»</a:t>
            </a:r>
            <a:r>
              <a:rPr lang="ru-RU" altLang="ru-RU" sz="3800" smtClean="0">
                <a:solidFill>
                  <a:schemeClr val="hlink"/>
                </a:solidFill>
              </a:rPr>
              <a:t/>
            </a:r>
            <a:br>
              <a:rPr lang="ru-RU" altLang="ru-RU" sz="3800" smtClean="0">
                <a:solidFill>
                  <a:schemeClr val="hlink"/>
                </a:solidFill>
              </a:rPr>
            </a:br>
            <a:endParaRPr lang="ru-RU" altLang="ru-RU" sz="3800" smtClean="0"/>
          </a:p>
        </p:txBody>
      </p:sp>
      <p:sp>
        <p:nvSpPr>
          <p:cNvPr id="14339" name="Rectangle 60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altLang="ru-RU" sz="2400" smtClean="0"/>
          </a:p>
        </p:txBody>
      </p:sp>
      <p:sp>
        <p:nvSpPr>
          <p:cNvPr id="14340" name="Rectangle 61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altLang="ru-RU" sz="240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77200" cy="4530725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latin typeface="Times New Roman" pitchFamily="18" charset="0"/>
              </a:rPr>
              <a:t>На полях тетрадей чертят шкалы и отмечают крестиком, на каком уровне, по их мнению, выполнена работа. При проверке учитель, если согласен с оценкой ученика, обводит крестик, если   нет, то чертит свой крестик ниже или выше</a:t>
            </a:r>
          </a:p>
        </p:txBody>
      </p:sp>
      <p:grpSp>
        <p:nvGrpSpPr>
          <p:cNvPr id="14342" name="Group 4"/>
          <p:cNvGrpSpPr>
            <a:grpSpLocks noChangeAspect="1"/>
          </p:cNvGrpSpPr>
          <p:nvPr/>
        </p:nvGrpSpPr>
        <p:grpSpPr bwMode="auto">
          <a:xfrm>
            <a:off x="0" y="2803525"/>
            <a:ext cx="9677400" cy="5807075"/>
            <a:chOff x="4776" y="599"/>
            <a:chExt cx="7200" cy="4320"/>
          </a:xfrm>
        </p:grpSpPr>
        <p:sp>
          <p:nvSpPr>
            <p:cNvPr id="14343" name="AutoShape 5"/>
            <p:cNvSpPr>
              <a:spLocks noChangeAspect="1" noChangeArrowheads="1"/>
            </p:cNvSpPr>
            <p:nvPr/>
          </p:nvSpPr>
          <p:spPr bwMode="auto">
            <a:xfrm>
              <a:off x="4776" y="599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 sz="180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4344" name="Line 6"/>
            <p:cNvSpPr>
              <a:spLocks noChangeShapeType="1"/>
            </p:cNvSpPr>
            <p:nvPr/>
          </p:nvSpPr>
          <p:spPr bwMode="auto">
            <a:xfrm>
              <a:off x="6036" y="1409"/>
              <a:ext cx="1" cy="16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45" name="Line 7"/>
            <p:cNvSpPr>
              <a:spLocks noChangeShapeType="1"/>
            </p:cNvSpPr>
            <p:nvPr/>
          </p:nvSpPr>
          <p:spPr bwMode="auto">
            <a:xfrm flipV="1">
              <a:off x="9006" y="140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46" name="Line 8"/>
            <p:cNvSpPr>
              <a:spLocks noChangeShapeType="1"/>
            </p:cNvSpPr>
            <p:nvPr/>
          </p:nvSpPr>
          <p:spPr bwMode="auto">
            <a:xfrm flipV="1">
              <a:off x="5856" y="257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47" name="Line 9"/>
            <p:cNvSpPr>
              <a:spLocks noChangeShapeType="1"/>
            </p:cNvSpPr>
            <p:nvPr/>
          </p:nvSpPr>
          <p:spPr bwMode="auto">
            <a:xfrm flipV="1">
              <a:off x="7926" y="176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48" name="Line 10"/>
            <p:cNvSpPr>
              <a:spLocks noChangeShapeType="1"/>
            </p:cNvSpPr>
            <p:nvPr/>
          </p:nvSpPr>
          <p:spPr bwMode="auto">
            <a:xfrm>
              <a:off x="7026" y="1409"/>
              <a:ext cx="1" cy="16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49" name="Line 11"/>
            <p:cNvSpPr>
              <a:spLocks noChangeShapeType="1"/>
            </p:cNvSpPr>
            <p:nvPr/>
          </p:nvSpPr>
          <p:spPr bwMode="auto">
            <a:xfrm>
              <a:off x="8106" y="1409"/>
              <a:ext cx="1" cy="16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0" name="Line 12"/>
            <p:cNvSpPr>
              <a:spLocks noChangeShapeType="1"/>
            </p:cNvSpPr>
            <p:nvPr/>
          </p:nvSpPr>
          <p:spPr bwMode="auto">
            <a:xfrm>
              <a:off x="9186" y="1409"/>
              <a:ext cx="1" cy="16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1" name="Line 13"/>
            <p:cNvSpPr>
              <a:spLocks noChangeShapeType="1"/>
            </p:cNvSpPr>
            <p:nvPr/>
          </p:nvSpPr>
          <p:spPr bwMode="auto">
            <a:xfrm flipV="1">
              <a:off x="5856" y="140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2" name="Line 14"/>
            <p:cNvSpPr>
              <a:spLocks noChangeShapeType="1"/>
            </p:cNvSpPr>
            <p:nvPr/>
          </p:nvSpPr>
          <p:spPr bwMode="auto">
            <a:xfrm flipV="1">
              <a:off x="7926" y="257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 flipV="1">
              <a:off x="5856" y="176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 flipV="1">
              <a:off x="6846" y="257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 flipV="1">
              <a:off x="6846" y="140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6" name="Line 18"/>
            <p:cNvSpPr>
              <a:spLocks noChangeShapeType="1"/>
            </p:cNvSpPr>
            <p:nvPr/>
          </p:nvSpPr>
          <p:spPr bwMode="auto">
            <a:xfrm flipV="1">
              <a:off x="7926" y="140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7" name="Line 19"/>
            <p:cNvSpPr>
              <a:spLocks noChangeShapeType="1"/>
            </p:cNvSpPr>
            <p:nvPr/>
          </p:nvSpPr>
          <p:spPr bwMode="auto">
            <a:xfrm flipV="1">
              <a:off x="9006" y="257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8" name="Line 20"/>
            <p:cNvSpPr>
              <a:spLocks noChangeShapeType="1"/>
            </p:cNvSpPr>
            <p:nvPr/>
          </p:nvSpPr>
          <p:spPr bwMode="auto">
            <a:xfrm flipV="1">
              <a:off x="9006" y="1769"/>
              <a:ext cx="343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59" name="Line 21"/>
            <p:cNvSpPr>
              <a:spLocks noChangeShapeType="1"/>
            </p:cNvSpPr>
            <p:nvPr/>
          </p:nvSpPr>
          <p:spPr bwMode="auto">
            <a:xfrm>
              <a:off x="7926" y="1589"/>
              <a:ext cx="360" cy="36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60" name="Line 22"/>
            <p:cNvSpPr>
              <a:spLocks noChangeShapeType="1"/>
            </p:cNvSpPr>
            <p:nvPr/>
          </p:nvSpPr>
          <p:spPr bwMode="auto">
            <a:xfrm flipH="1">
              <a:off x="7926" y="1589"/>
              <a:ext cx="360" cy="36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61" name="Line 23"/>
            <p:cNvSpPr>
              <a:spLocks noChangeShapeType="1"/>
            </p:cNvSpPr>
            <p:nvPr/>
          </p:nvSpPr>
          <p:spPr bwMode="auto">
            <a:xfrm>
              <a:off x="9006" y="1859"/>
              <a:ext cx="360" cy="27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62" name="Line 24"/>
            <p:cNvSpPr>
              <a:spLocks noChangeShapeType="1"/>
            </p:cNvSpPr>
            <p:nvPr/>
          </p:nvSpPr>
          <p:spPr bwMode="auto">
            <a:xfrm flipH="1">
              <a:off x="9006" y="1859"/>
              <a:ext cx="360" cy="27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63" name="Line 25"/>
            <p:cNvSpPr>
              <a:spLocks noChangeShapeType="1"/>
            </p:cNvSpPr>
            <p:nvPr/>
          </p:nvSpPr>
          <p:spPr bwMode="auto">
            <a:xfrm flipH="1">
              <a:off x="6939" y="1259"/>
              <a:ext cx="200" cy="31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64" name="Line 26"/>
            <p:cNvSpPr>
              <a:spLocks noChangeShapeType="1"/>
            </p:cNvSpPr>
            <p:nvPr/>
          </p:nvSpPr>
          <p:spPr bwMode="auto">
            <a:xfrm>
              <a:off x="6899" y="1259"/>
              <a:ext cx="243" cy="30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>
                <a:solidFill>
                  <a:srgbClr val="000000"/>
                </a:solidFill>
              </a:endParaRPr>
            </a:p>
          </p:txBody>
        </p:sp>
        <p:sp>
          <p:nvSpPr>
            <p:cNvPr id="14365" name="Text Box 27"/>
            <p:cNvSpPr txBox="1">
              <a:spLocks noChangeArrowheads="1"/>
            </p:cNvSpPr>
            <p:nvPr/>
          </p:nvSpPr>
          <p:spPr bwMode="auto">
            <a:xfrm>
              <a:off x="5849" y="3069"/>
              <a:ext cx="36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>
                  <a:solidFill>
                    <a:srgbClr val="000000"/>
                  </a:solidFill>
                </a:rPr>
                <a:t>1</a:t>
              </a:r>
              <a:endParaRPr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14366" name="Text Box 28"/>
            <p:cNvSpPr txBox="1">
              <a:spLocks noChangeArrowheads="1"/>
            </p:cNvSpPr>
            <p:nvPr/>
          </p:nvSpPr>
          <p:spPr bwMode="auto">
            <a:xfrm>
              <a:off x="6899" y="3049"/>
              <a:ext cx="36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>
                  <a:solidFill>
                    <a:srgbClr val="000000"/>
                  </a:solidFill>
                </a:rPr>
                <a:t> 2</a:t>
              </a:r>
              <a:endParaRPr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14367" name="Text Box 29"/>
            <p:cNvSpPr txBox="1">
              <a:spLocks noChangeArrowheads="1"/>
            </p:cNvSpPr>
            <p:nvPr/>
          </p:nvSpPr>
          <p:spPr bwMode="auto">
            <a:xfrm>
              <a:off x="7939" y="3049"/>
              <a:ext cx="36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>
                  <a:solidFill>
                    <a:srgbClr val="000000"/>
                  </a:solidFill>
                </a:rPr>
                <a:t> 3</a:t>
              </a:r>
              <a:endParaRPr lang="ru-RU" altLang="ru-RU" sz="1800">
                <a:solidFill>
                  <a:srgbClr val="000000"/>
                </a:solidFill>
              </a:endParaRPr>
            </a:p>
          </p:txBody>
        </p:sp>
        <p:sp>
          <p:nvSpPr>
            <p:cNvPr id="14368" name="Text Box 30"/>
            <p:cNvSpPr txBox="1">
              <a:spLocks noChangeArrowheads="1"/>
            </p:cNvSpPr>
            <p:nvPr/>
          </p:nvSpPr>
          <p:spPr bwMode="auto">
            <a:xfrm>
              <a:off x="9022" y="3059"/>
              <a:ext cx="360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7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>
                  <a:solidFill>
                    <a:srgbClr val="000000"/>
                  </a:solidFill>
                </a:rPr>
                <a:t> 4</a:t>
              </a:r>
              <a:endParaRPr lang="ru-RU" altLang="ru-RU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9051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smtClean="0"/>
              <a:t>Цветовые сигналы «Светофор»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+mj-lt"/>
              </a:rPr>
              <a:t>Оценивание  выполнения  заданий с помощью цветовых сигналов: зелёный – я умею сам, жёлтый – я умею, но не уверен, красный – нужна помощь.</a:t>
            </a:r>
          </a:p>
        </p:txBody>
      </p:sp>
      <p:pic>
        <p:nvPicPr>
          <p:cNvPr id="15364" name="Picture 4" descr="светофор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0000" b="6810"/>
          <a:stretch>
            <a:fillRect/>
          </a:stretch>
        </p:blipFill>
        <p:spPr bwMode="auto">
          <a:xfrm rot="-1464216">
            <a:off x="2362200" y="3505200"/>
            <a:ext cx="1168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светофор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0000" b="8952"/>
          <a:stretch>
            <a:fillRect/>
          </a:stretch>
        </p:blipFill>
        <p:spPr bwMode="auto">
          <a:xfrm>
            <a:off x="4038600" y="3505200"/>
            <a:ext cx="10747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светофор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0000" b="10048"/>
          <a:stretch>
            <a:fillRect/>
          </a:stretch>
        </p:blipFill>
        <p:spPr bwMode="auto">
          <a:xfrm rot="1405326">
            <a:off x="5705475" y="3635375"/>
            <a:ext cx="1120775" cy="2687638"/>
          </a:xfrm>
          <a:prstGeom prst="rect">
            <a:avLst/>
          </a:prstGeom>
          <a:noFill/>
          <a:ln w="9525">
            <a:solidFill>
              <a:srgbClr val="FFFFFF">
                <a:alpha val="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654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Формирование оценочной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u="sng" dirty="0" smtClean="0"/>
              <a:t> Решить </a:t>
            </a:r>
            <a:r>
              <a:rPr lang="ru-RU" u="sng" dirty="0" smtClean="0"/>
              <a:t>задачу:</a:t>
            </a:r>
            <a:endParaRPr lang="ru-RU" dirty="0" smtClean="0"/>
          </a:p>
          <a:p>
            <a:r>
              <a:rPr lang="ru-RU" dirty="0" smtClean="0"/>
              <a:t>Оле 5 лет, а брату 3 года. На сколько лет Оля старше </a:t>
            </a:r>
            <a:r>
              <a:rPr lang="ru-RU" dirty="0" smtClean="0"/>
              <a:t>брата?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Образец  для самопроверки задания:</a:t>
            </a:r>
            <a:br>
              <a:rPr lang="ru-RU" dirty="0" smtClean="0"/>
            </a:br>
            <a:r>
              <a:rPr lang="ru-RU" dirty="0" smtClean="0"/>
              <a:t>Задача.</a:t>
            </a:r>
            <a:br>
              <a:rPr lang="ru-RU" dirty="0" smtClean="0"/>
            </a:br>
            <a:r>
              <a:rPr lang="ru-RU" dirty="0" smtClean="0"/>
              <a:t>5-3=2 (г)</a:t>
            </a:r>
            <a:br>
              <a:rPr lang="ru-RU" dirty="0" smtClean="0"/>
            </a:br>
            <a:r>
              <a:rPr lang="ru-RU" dirty="0" smtClean="0"/>
              <a:t>Ответ</a:t>
            </a:r>
            <a:r>
              <a:rPr lang="ru-RU" dirty="0" smtClean="0"/>
              <a:t>: на  </a:t>
            </a:r>
            <a:r>
              <a:rPr lang="ru-RU" dirty="0" smtClean="0"/>
              <a:t>2 </a:t>
            </a:r>
            <a:r>
              <a:rPr lang="ru-RU" dirty="0" smtClean="0"/>
              <a:t>года.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Самооценивание по эталону</a:t>
            </a:r>
            <a:endParaRPr lang="ru-RU" dirty="0"/>
          </a:p>
        </p:txBody>
      </p:sp>
      <p:pic>
        <p:nvPicPr>
          <p:cNvPr id="4" name="Содержимое 3" descr="C:\Windows\system32\config\systemprofile\Desktop\7760269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89187"/>
            <a:ext cx="6096000" cy="4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оценивания </a:t>
            </a:r>
            <a:br>
              <a:rPr lang="ru-RU" dirty="0" smtClean="0"/>
            </a:br>
            <a:r>
              <a:rPr lang="ru-RU" dirty="0" smtClean="0"/>
              <a:t> (ОС «Школа 2100» 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u="sng" dirty="0" smtClean="0"/>
              <a:t> 1 правило ЧТО </a:t>
            </a:r>
            <a:r>
              <a:rPr lang="ru-RU" u="sng" dirty="0" smtClean="0"/>
              <a:t>ОЦЕНИВАЕМ</a:t>
            </a:r>
            <a:r>
              <a:rPr lang="ru-RU" u="sng" dirty="0" smtClean="0"/>
              <a:t>?</a:t>
            </a:r>
          </a:p>
          <a:p>
            <a:pPr algn="just"/>
            <a:r>
              <a:rPr lang="ru-RU" sz="2400" dirty="0" smtClean="0"/>
              <a:t>-</a:t>
            </a:r>
            <a:r>
              <a:rPr lang="ru-RU" sz="2400" b="1" dirty="0" smtClean="0"/>
              <a:t> </a:t>
            </a:r>
            <a:r>
              <a:rPr lang="ru-RU" sz="2400" b="1" dirty="0" smtClean="0"/>
              <a:t>Оцениваем </a:t>
            </a:r>
            <a:r>
              <a:rPr lang="ru-RU" sz="2400" b="1" dirty="0" smtClean="0"/>
              <a:t>результаты.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/>
              <a:t>Результаты</a:t>
            </a:r>
            <a:r>
              <a:rPr lang="ru-RU" sz="2400" b="1" dirty="0" smtClean="0"/>
              <a:t> ученика </a:t>
            </a:r>
            <a:r>
              <a:rPr lang="ru-RU" sz="2400" b="1" dirty="0" smtClean="0">
                <a:sym typeface="Symbol"/>
              </a:rPr>
              <a:t></a:t>
            </a:r>
            <a:r>
              <a:rPr lang="ru-RU" sz="2400" b="1" dirty="0" smtClean="0"/>
              <a:t> </a:t>
            </a:r>
            <a:r>
              <a:rPr lang="ru-RU" sz="2400" dirty="0" smtClean="0"/>
              <a:t>это </a:t>
            </a:r>
            <a:r>
              <a:rPr lang="ru-RU" sz="2400" b="1" dirty="0" smtClean="0"/>
              <a:t>действия (умения) по использованию знаний</a:t>
            </a:r>
            <a:r>
              <a:rPr lang="ru-RU" sz="2400" dirty="0" smtClean="0"/>
              <a:t> в ходе </a:t>
            </a:r>
            <a:r>
              <a:rPr lang="ru-RU" sz="2400" b="1" dirty="0" smtClean="0"/>
              <a:t>решения задач</a:t>
            </a:r>
            <a:r>
              <a:rPr lang="ru-RU" sz="2400" dirty="0" smtClean="0"/>
              <a:t> (личностных,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, предметных). </a:t>
            </a:r>
            <a:endParaRPr lang="ru-RU" sz="2400" dirty="0" smtClean="0"/>
          </a:p>
          <a:p>
            <a:pPr algn="just"/>
            <a:r>
              <a:rPr lang="ru-RU" sz="2400" dirty="0" smtClean="0"/>
              <a:t>Результаты </a:t>
            </a:r>
            <a:r>
              <a:rPr lang="ru-RU" sz="2400" b="1" dirty="0" smtClean="0"/>
              <a:t>учителя (образовательного учреждения)</a:t>
            </a:r>
            <a:r>
              <a:rPr lang="ru-RU" sz="2400" dirty="0" smtClean="0"/>
              <a:t> – это </a:t>
            </a:r>
            <a:r>
              <a:rPr lang="ru-RU" sz="2400" b="1" dirty="0" smtClean="0"/>
              <a:t>разница между результатами</a:t>
            </a:r>
            <a:r>
              <a:rPr lang="ru-RU" sz="2400" dirty="0" smtClean="0"/>
              <a:t> </a:t>
            </a:r>
            <a:r>
              <a:rPr lang="ru-RU" sz="2400" b="1" dirty="0" smtClean="0"/>
              <a:t>учеников </a:t>
            </a:r>
            <a:r>
              <a:rPr lang="ru-RU" sz="2400" dirty="0" smtClean="0"/>
              <a:t>(личностными, </a:t>
            </a:r>
            <a:r>
              <a:rPr lang="ru-RU" sz="2400" dirty="0" err="1" smtClean="0"/>
              <a:t>метапредметными</a:t>
            </a:r>
            <a:r>
              <a:rPr lang="ru-RU" sz="2400" dirty="0" smtClean="0"/>
              <a:t> и предметными) в начале обучения (</a:t>
            </a:r>
            <a:r>
              <a:rPr lang="ru-RU" sz="2400" b="1" dirty="0" smtClean="0"/>
              <a:t>входная диагностика</a:t>
            </a:r>
            <a:r>
              <a:rPr lang="ru-RU" sz="2400" dirty="0" smtClean="0"/>
              <a:t>) и в конце обучения (</a:t>
            </a:r>
            <a:r>
              <a:rPr lang="ru-RU" sz="2400" b="1" dirty="0" smtClean="0"/>
              <a:t>выходная диагностика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u="sng" dirty="0" smtClean="0"/>
              <a:t>2-е правило.</a:t>
            </a:r>
            <a:r>
              <a:rPr lang="ru-RU" sz="3600" dirty="0" smtClean="0"/>
              <a:t> КТО ОЦЕНИВАЕТ?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Учитель </a:t>
            </a:r>
            <a:r>
              <a:rPr lang="ru-RU" b="1" dirty="0" smtClean="0"/>
              <a:t>и ученик вместе определяют оценку и отметку. </a:t>
            </a:r>
            <a:endParaRPr lang="ru-RU" dirty="0" smtClean="0"/>
          </a:p>
          <a:p>
            <a:r>
              <a:rPr lang="ru-RU" dirty="0" smtClean="0"/>
              <a:t>На уроке </a:t>
            </a:r>
            <a:r>
              <a:rPr lang="ru-RU" b="1" dirty="0" smtClean="0"/>
              <a:t>ученик</a:t>
            </a:r>
            <a:r>
              <a:rPr lang="ru-RU" dirty="0" smtClean="0"/>
              <a:t> </a:t>
            </a:r>
            <a:r>
              <a:rPr lang="ru-RU" b="1" dirty="0" smtClean="0"/>
              <a:t>сам</a:t>
            </a:r>
            <a:r>
              <a:rPr lang="ru-RU" dirty="0" smtClean="0"/>
              <a:t> оценивает свой результат выполнения задания по «Алгоритму самооценки» и, если требуется, определяет отметку, когда показывает выполненное задание. </a:t>
            </a:r>
            <a:r>
              <a:rPr lang="ru-RU" b="1" dirty="0" smtClean="0"/>
              <a:t>Учитель</a:t>
            </a:r>
            <a:r>
              <a:rPr lang="ru-RU" dirty="0" smtClean="0"/>
              <a:t> имеет право </a:t>
            </a:r>
            <a:r>
              <a:rPr lang="ru-RU" b="1" dirty="0" smtClean="0"/>
              <a:t>скорректировать</a:t>
            </a:r>
            <a:r>
              <a:rPr lang="ru-RU" dirty="0" smtClean="0"/>
              <a:t> оценки и отметку, если докажет, что ученик завысил или занизил 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latin typeface="Times New Roman"/>
                <a:ea typeface="Times New Roman"/>
                <a:cs typeface="Calibri"/>
              </a:rPr>
              <a:t>Под предметными результатами образовательной деятельности понимается освоенный обучающимися в ходе изучения учебного предмета опыт специфической для данного предмета деятельности по получению нового знания, его преобразованию и применению, а также система основополагающих элементов научного знания, лежащая в основе современной научной картины мира.</a:t>
            </a:r>
            <a:r>
              <a:rPr lang="ru-RU" dirty="0">
                <a:latin typeface="Times New Roman"/>
                <a:ea typeface="Times New Roman"/>
                <a:cs typeface="Calibri"/>
              </a:rPr>
              <a:t> </a:t>
            </a:r>
            <a:endParaRPr lang="ru-RU" sz="24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59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уроков за письменные задания оценку и отметку </a:t>
            </a:r>
            <a:r>
              <a:rPr lang="ru-RU" b="1" dirty="0" smtClean="0"/>
              <a:t>определяет учитель</a:t>
            </a:r>
            <a:r>
              <a:rPr lang="ru-RU" dirty="0" smtClean="0"/>
              <a:t>. </a:t>
            </a:r>
            <a:r>
              <a:rPr lang="ru-RU" b="1" dirty="0" smtClean="0"/>
              <a:t>Ученик</a:t>
            </a:r>
            <a:r>
              <a:rPr lang="ru-RU" dirty="0" smtClean="0"/>
              <a:t> имеет право </a:t>
            </a:r>
            <a:r>
              <a:rPr lang="ru-RU" b="1" dirty="0" smtClean="0"/>
              <a:t>изменить</a:t>
            </a:r>
            <a:r>
              <a:rPr lang="ru-RU" dirty="0" smtClean="0"/>
              <a:t> эту оценку и отметку, если докажет (используя алгоритм </a:t>
            </a:r>
            <a:r>
              <a:rPr lang="ru-RU" dirty="0" err="1" smtClean="0"/>
              <a:t>самооценивания</a:t>
            </a:r>
            <a:r>
              <a:rPr lang="ru-RU" dirty="0" smtClean="0"/>
              <a:t>), что она завышена или занижена.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Алгоритм самооценки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i="1" dirty="0" smtClean="0"/>
              <a:t>1 .</a:t>
            </a:r>
            <a:r>
              <a:rPr lang="ru-RU" sz="2000" dirty="0" smtClean="0"/>
              <a:t> Что нужно было сделать в задаче (задании)? Какова была цель, что нужно было получить в результате? </a:t>
            </a:r>
          </a:p>
          <a:p>
            <a:pPr algn="just"/>
            <a:r>
              <a:rPr lang="ru-RU" sz="2000" i="1" dirty="0" smtClean="0"/>
              <a:t>2.</a:t>
            </a:r>
            <a:r>
              <a:rPr lang="ru-RU" sz="2000" dirty="0" smtClean="0"/>
              <a:t> Удалось получить результат? Найдено решение, ответ? </a:t>
            </a:r>
          </a:p>
          <a:p>
            <a:pPr algn="just"/>
            <a:r>
              <a:rPr lang="ru-RU" sz="2000" i="1" dirty="0" smtClean="0"/>
              <a:t>3.</a:t>
            </a:r>
            <a:r>
              <a:rPr lang="ru-RU" sz="2000" dirty="0" smtClean="0"/>
              <a:t> Справился полностью правильно или с ошибкой? Какой, в чём? Для ответа на этот вопрос ученику нужно: либо получить эталон правильного решения задачи и сравнить с ним своё решение; либо руководствоваться реакцией учителя и класса на собственное решение – исправляли ли какие-то его шаги, приняли ли его конечный ответ.</a:t>
            </a:r>
          </a:p>
          <a:p>
            <a:pPr algn="just"/>
            <a:r>
              <a:rPr lang="ru-RU" sz="2000" i="1" dirty="0" smtClean="0"/>
              <a:t>4.</a:t>
            </a:r>
            <a:r>
              <a:rPr lang="ru-RU" sz="2000" dirty="0" smtClean="0"/>
              <a:t> Справился полностью самостоятельно или с помощью (кто помогал, в чём)? </a:t>
            </a:r>
            <a:endParaRPr lang="ru-RU" sz="2000" dirty="0" smtClean="0"/>
          </a:p>
          <a:p>
            <a:pPr algn="just"/>
            <a:r>
              <a:rPr lang="ru-RU" sz="2000" dirty="0" smtClean="0"/>
              <a:t>5.  Какую </a:t>
            </a:r>
            <a:r>
              <a:rPr lang="ru-RU" sz="2000" dirty="0" smtClean="0"/>
              <a:t>себе поставишь отметку</a:t>
            </a:r>
            <a:r>
              <a:rPr lang="ru-RU" sz="2000" dirty="0" smtClean="0"/>
              <a:t>? (начиная со 2 класса)</a:t>
            </a:r>
            <a:endParaRPr lang="ru-RU" sz="2000" dirty="0" smtClean="0"/>
          </a:p>
          <a:p>
            <a:pPr algn="just"/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3-е правило.</a:t>
            </a:r>
            <a:r>
              <a:rPr lang="ru-RU" dirty="0" smtClean="0"/>
              <a:t> СКОЛЬКО СТАВИТЬ ОТМЕТОК?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 </a:t>
            </a:r>
            <a:r>
              <a:rPr lang="ru-RU" b="1" dirty="0" smtClean="0"/>
              <a:t>числу решённых задач.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 каждую учебную задачу или группу заданий (задач), показывающую овладение конкретным действием (умением), определяется и по возможности ставится отдельная отметка.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u="sng" dirty="0" smtClean="0"/>
              <a:t>4-е правило.</a:t>
            </a:r>
            <a:r>
              <a:rPr lang="ru-RU" sz="3600" dirty="0" smtClean="0"/>
              <a:t> ГДЕ НАКАПЛИВАТЬ ОЦЕНКИ И ОТМЕТКИ?</a:t>
            </a:r>
            <a:r>
              <a:rPr lang="ru-RU" sz="36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 smtClean="0"/>
              <a:t>таблицах образовательных результатов (предметных,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, личностных) и в «Портфеле достижений».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b="1" i="1" dirty="0" smtClean="0"/>
              <a:t>Как пользоваться таблицами образовательных результатов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Как анализировать таблицы ПРЕДМЕТНЫХ результатов?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u="sng" dirty="0" smtClean="0"/>
              <a:t>5-е правило.</a:t>
            </a:r>
            <a:r>
              <a:rPr lang="ru-RU" sz="3200" dirty="0" smtClean="0"/>
              <a:t> КОГДА СТАВИТЬ ОТМЕТКИ?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Текущие </a:t>
            </a:r>
            <a:r>
              <a:rPr lang="ru-RU" b="1" dirty="0" smtClean="0"/>
              <a:t>– по желанию, за тематические проверочные работы – обязательно. </a:t>
            </a:r>
            <a:endParaRPr lang="ru-RU" dirty="0" smtClean="0"/>
          </a:p>
          <a:p>
            <a:r>
              <a:rPr lang="ru-RU" dirty="0" smtClean="0"/>
              <a:t>За задачи, решённые</a:t>
            </a:r>
            <a:r>
              <a:rPr lang="ru-RU" b="1" dirty="0" smtClean="0"/>
              <a:t> при изучении новой темы,</a:t>
            </a:r>
            <a:r>
              <a:rPr lang="ru-RU" dirty="0" smtClean="0"/>
              <a:t> </a:t>
            </a:r>
            <a:r>
              <a:rPr lang="ru-RU" b="1" dirty="0" smtClean="0"/>
              <a:t>отметка </a:t>
            </a:r>
            <a:r>
              <a:rPr lang="ru-RU" dirty="0" smtClean="0"/>
              <a:t>ставится только</a:t>
            </a:r>
            <a:r>
              <a:rPr lang="ru-RU" b="1" dirty="0" smtClean="0"/>
              <a:t> по желанию </a:t>
            </a:r>
            <a:r>
              <a:rPr lang="ru-RU" b="1" dirty="0" smtClean="0"/>
              <a:t>ученика.</a:t>
            </a:r>
            <a:endParaRPr lang="ru-RU" dirty="0" smtClean="0"/>
          </a:p>
          <a:p>
            <a:r>
              <a:rPr lang="ru-RU" dirty="0" smtClean="0"/>
              <a:t>За каждую задачу</a:t>
            </a:r>
            <a:r>
              <a:rPr lang="ru-RU" b="1" dirty="0" smtClean="0"/>
              <a:t> проверочной (контрольной) работы </a:t>
            </a:r>
            <a:r>
              <a:rPr lang="ru-RU" dirty="0" smtClean="0"/>
              <a:t>по итогам темы</a:t>
            </a:r>
            <a:r>
              <a:rPr lang="ru-RU" b="1" dirty="0" smtClean="0"/>
              <a:t> отметка </a:t>
            </a:r>
            <a:r>
              <a:rPr lang="ru-RU" dirty="0" smtClean="0"/>
              <a:t>ставится </a:t>
            </a:r>
            <a:r>
              <a:rPr lang="ru-RU" b="1" dirty="0" smtClean="0"/>
              <a:t>всем </a:t>
            </a:r>
            <a:r>
              <a:rPr lang="ru-RU" b="1" dirty="0" smtClean="0"/>
              <a:t>ученикам</a:t>
            </a:r>
            <a:r>
              <a:rPr lang="ru-RU" dirty="0" smtClean="0"/>
              <a:t>. Ученик,  </a:t>
            </a:r>
            <a:r>
              <a:rPr lang="ru-RU" dirty="0" smtClean="0"/>
              <a:t>имеет</a:t>
            </a:r>
            <a:r>
              <a:rPr lang="ru-RU" b="1" dirty="0" smtClean="0"/>
              <a:t> право пересдать </a:t>
            </a:r>
            <a:r>
              <a:rPr lang="ru-RU" dirty="0" smtClean="0"/>
              <a:t>хотя бы один раз.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u="sng" dirty="0" smtClean="0"/>
              <a:t>6-е правило.</a:t>
            </a:r>
            <a:r>
              <a:rPr lang="ru-RU" sz="2400" dirty="0" smtClean="0"/>
              <a:t> ПО КАКИМ КРИТЕРИЯМ ОЦЕНИВАТЬ? </a:t>
            </a:r>
            <a:r>
              <a:rPr lang="ru-RU" sz="2800" b="1" dirty="0" smtClean="0"/>
              <a:t>По признакам</a:t>
            </a:r>
            <a:r>
              <a:rPr lang="ru-RU" sz="2800" dirty="0" smtClean="0"/>
              <a:t> </a:t>
            </a:r>
            <a:r>
              <a:rPr lang="ru-RU" sz="2800" b="1" dirty="0" smtClean="0"/>
              <a:t>трёх уровней успешности.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Необходимый </a:t>
            </a:r>
            <a:r>
              <a:rPr lang="ru-RU" b="1" dirty="0" smtClean="0"/>
              <a:t>уровень </a:t>
            </a:r>
            <a:r>
              <a:rPr lang="ru-RU" dirty="0" smtClean="0"/>
              <a:t>(базовый) </a:t>
            </a:r>
            <a:r>
              <a:rPr lang="ru-RU" b="1" dirty="0" smtClean="0"/>
              <a:t>– </a:t>
            </a:r>
            <a:r>
              <a:rPr lang="ru-RU" b="1" dirty="0" smtClean="0"/>
              <a:t>решение </a:t>
            </a:r>
            <a:r>
              <a:rPr lang="ru-RU" b="1" dirty="0" smtClean="0"/>
              <a:t>типовой </a:t>
            </a:r>
            <a:r>
              <a:rPr lang="ru-RU" b="1" dirty="0" smtClean="0"/>
              <a:t>задачи</a:t>
            </a:r>
            <a:r>
              <a:rPr lang="ru-RU" dirty="0" smtClean="0"/>
              <a:t> (раздел «Ученик научится» примерной программы) Это достаточно для продолжения образования, это возможно и </a:t>
            </a:r>
            <a:r>
              <a:rPr lang="ru-RU" i="1" dirty="0" smtClean="0"/>
              <a:t>необходимо всем</a:t>
            </a:r>
            <a:r>
              <a:rPr lang="ru-RU" dirty="0" smtClean="0"/>
              <a:t>. Качественные оценки </a:t>
            </a:r>
            <a:r>
              <a:rPr lang="ru-RU" b="1" dirty="0" smtClean="0">
                <a:sym typeface="Symbol"/>
              </a:rPr>
              <a:t></a:t>
            </a:r>
            <a:r>
              <a:rPr lang="ru-RU" dirty="0" smtClean="0"/>
              <a:t> </a:t>
            </a:r>
            <a:r>
              <a:rPr lang="ru-RU" b="1" dirty="0" smtClean="0"/>
              <a:t>«хорошо, но не отлично» </a:t>
            </a:r>
            <a:r>
              <a:rPr lang="ru-RU" dirty="0" smtClean="0"/>
              <a:t>или «нормально» (решение задачи с недочётами).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Повышенный уровень </a:t>
            </a:r>
            <a:r>
              <a:rPr lang="ru-RU" sz="3600" dirty="0" smtClean="0"/>
              <a:t>(программный)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– </a:t>
            </a:r>
            <a:r>
              <a:rPr lang="ru-RU" b="1" dirty="0" smtClean="0"/>
              <a:t>решение нестандартной </a:t>
            </a:r>
            <a:r>
              <a:rPr lang="ru-RU" b="1" dirty="0" smtClean="0"/>
              <a:t>задачи</a:t>
            </a:r>
            <a:r>
              <a:rPr lang="ru-RU" dirty="0" smtClean="0"/>
              <a:t> («</a:t>
            </a:r>
            <a:r>
              <a:rPr lang="ru-RU" dirty="0" smtClean="0"/>
              <a:t>Ученик может научиться» примерной программы); </a:t>
            </a:r>
          </a:p>
          <a:p>
            <a:pPr lvl="0"/>
            <a:r>
              <a:rPr lang="ru-RU" dirty="0" smtClean="0"/>
              <a:t>. </a:t>
            </a:r>
            <a:r>
              <a:rPr lang="ru-RU" dirty="0" smtClean="0"/>
              <a:t>Качественные оценки: «</a:t>
            </a:r>
            <a:r>
              <a:rPr lang="ru-RU" b="1" dirty="0" smtClean="0"/>
              <a:t>отлично» </a:t>
            </a:r>
            <a:r>
              <a:rPr lang="ru-RU" dirty="0" smtClean="0"/>
              <a:t>или «почти отлично» (решение задачи с недочётами).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Максимальный</a:t>
            </a:r>
            <a:r>
              <a:rPr lang="ru-RU" sz="3600" dirty="0" smtClean="0"/>
              <a:t> </a:t>
            </a:r>
            <a:r>
              <a:rPr lang="ru-RU" sz="3600" b="1" dirty="0" smtClean="0"/>
              <a:t>уровень </a:t>
            </a:r>
            <a:r>
              <a:rPr lang="ru-RU" sz="3600" dirty="0" smtClean="0"/>
              <a:t>(</a:t>
            </a:r>
            <a:r>
              <a:rPr lang="ru-RU" sz="3600" dirty="0" smtClean="0"/>
              <a:t>Необязательный)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dirty="0" smtClean="0">
                <a:sym typeface="Symbol"/>
              </a:rPr>
              <a:t></a:t>
            </a:r>
            <a:r>
              <a:rPr lang="ru-RU" b="1" dirty="0" smtClean="0"/>
              <a:t> решение не изучавшейся в классе «сверхзадачи</a:t>
            </a:r>
            <a:r>
              <a:rPr lang="ru-RU" b="1" dirty="0" smtClean="0"/>
              <a:t>»</a:t>
            </a:r>
            <a:r>
              <a:rPr lang="ru-RU" dirty="0" smtClean="0"/>
              <a:t>. </a:t>
            </a:r>
            <a:r>
              <a:rPr lang="ru-RU" dirty="0" smtClean="0"/>
              <a:t>Качественная оценка </a:t>
            </a:r>
            <a:r>
              <a:rPr lang="ru-RU" b="1" dirty="0" smtClean="0">
                <a:sym typeface="Symbol"/>
              </a:rPr>
              <a:t></a:t>
            </a:r>
            <a:r>
              <a:rPr lang="ru-RU" dirty="0" smtClean="0"/>
              <a:t> </a:t>
            </a:r>
            <a:r>
              <a:rPr lang="ru-RU" b="1" dirty="0" smtClean="0"/>
              <a:t>«превосходно».</a:t>
            </a:r>
            <a:endParaRPr lang="ru-RU" dirty="0" smtClean="0"/>
          </a:p>
          <a:p>
            <a:r>
              <a:rPr lang="ru-RU" b="1" dirty="0" smtClean="0"/>
              <a:t>Качественные оценки</a:t>
            </a:r>
            <a:r>
              <a:rPr lang="ru-RU" dirty="0" smtClean="0"/>
              <a:t> по уровням успешности могут быть </a:t>
            </a:r>
            <a:r>
              <a:rPr lang="ru-RU" b="1" dirty="0" smtClean="0"/>
              <a:t>переведены в отметки</a:t>
            </a:r>
            <a:r>
              <a:rPr lang="ru-RU" dirty="0" smtClean="0"/>
              <a:t> по любой балльной шкале: традиционной 5-балльной (переосмысленной и желательно доработанной с помощью плюсов), в 10-балльную, </a:t>
            </a:r>
            <a:r>
              <a:rPr lang="ru-RU" dirty="0" smtClean="0"/>
              <a:t>100-балльную </a:t>
            </a:r>
            <a:r>
              <a:rPr lang="ru-RU" dirty="0" smtClean="0"/>
              <a:t>и т.д.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b="1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Задача оценки данных результатов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:</a:t>
            </a:r>
            <a:r>
              <a:rPr lang="ru-RU" sz="2400" dirty="0">
                <a:solidFill>
                  <a:prstClr val="black"/>
                </a:solidFill>
                <a:ea typeface="Times New Roman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Times New Roman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Symbol"/>
              <a:buChar char=""/>
            </a:pPr>
            <a:r>
              <a:rPr lang="ru-RU" dirty="0" smtClean="0">
                <a:latin typeface="Times New Roman"/>
                <a:ea typeface="Times New Roman"/>
              </a:rPr>
              <a:t>определение </a:t>
            </a:r>
            <a:r>
              <a:rPr lang="ru-RU" dirty="0">
                <a:latin typeface="Times New Roman"/>
                <a:ea typeface="Times New Roman"/>
              </a:rPr>
              <a:t>достижения учащимися опорной системы знаний по учебным предметам;</a:t>
            </a:r>
            <a:endParaRPr lang="ru-RU" sz="2400" dirty="0"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определение готовности  для обучения на следующем уровне образования;</a:t>
            </a:r>
            <a:endParaRPr lang="ru-RU" sz="2400" dirty="0"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определение возможностей индивидуального развития обучающихся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64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u="sng" dirty="0" smtClean="0"/>
              <a:t>7-е правило</a:t>
            </a:r>
            <a:r>
              <a:rPr lang="ru-RU" sz="3200" dirty="0" smtClean="0"/>
              <a:t>. КАК ОПРЕДЕЛЯТЬ ИТОГОВЫЕ ОЦЕНКИ?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Предметные четвертные оценки/отметки </a:t>
            </a:r>
            <a:r>
              <a:rPr lang="ru-RU" dirty="0" smtClean="0"/>
              <a:t>определяются по таблицам предметных результатов (среднее арифметическое баллов). </a:t>
            </a:r>
          </a:p>
          <a:p>
            <a:r>
              <a:rPr lang="ru-RU" b="1" dirty="0" smtClean="0"/>
              <a:t>Итоговая </a:t>
            </a:r>
            <a:r>
              <a:rPr lang="ru-RU" b="1" dirty="0" smtClean="0"/>
              <a:t>оценка за ступень начальной школы – </a:t>
            </a:r>
            <a:r>
              <a:rPr lang="ru-RU" dirty="0" smtClean="0"/>
              <a:t>на основе всех положительных результатов, накопленных учеником в своем портфеле достижений, и на основе итоговой диагностики предметных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Математика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/>
              <a:t>В результате изучения курса математики выпускники начальной школы научатся использовать начальные математические знания для описания окружающих предметов, процессов, явлений, для оценки количественных и пространственных отношений. Учащиеся овладеют основами логического мышления, пространственного воображения и математической речи, приобретут необходимые вычислительные навыки.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В основе оценивания результатов по математике лежат следующие критерии:</a:t>
            </a:r>
            <a:endParaRPr lang="ru-RU" dirty="0" smtClean="0"/>
          </a:p>
          <a:p>
            <a:pPr lvl="0"/>
            <a:r>
              <a:rPr lang="ru-RU" b="1" i="1" dirty="0" smtClean="0"/>
              <a:t>правильность выполнения;</a:t>
            </a:r>
            <a:endParaRPr lang="ru-RU" dirty="0" smtClean="0"/>
          </a:p>
          <a:p>
            <a:pPr lvl="0"/>
            <a:r>
              <a:rPr lang="ru-RU" b="1" i="1" dirty="0" smtClean="0"/>
              <a:t>объем выполненного задания (согласно уровню);</a:t>
            </a:r>
            <a:endParaRPr lang="ru-RU" dirty="0" smtClean="0"/>
          </a:p>
          <a:p>
            <a:pPr lvl="0"/>
            <a:r>
              <a:rPr lang="ru-RU" b="1" i="1" dirty="0" smtClean="0"/>
              <a:t>аккуратность выполнения;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u="sng" dirty="0" smtClean="0"/>
              <a:t>Особенности организации оценки и контроля письменных работ по математике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 smtClean="0"/>
              <a:t>Текущий контроль</a:t>
            </a:r>
            <a:r>
              <a:rPr lang="ru-RU" b="1" dirty="0" smtClean="0"/>
              <a:t> осуществляется как в письменной, так и в устной форме. Письменные работы для текущего контроля рекомендуется проводить не реже одного раза в неделю в форме самостоятельной работы или математического диктанта</a:t>
            </a:r>
            <a:r>
              <a:rPr lang="ru-RU" b="1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Тематический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 smtClean="0"/>
              <a:t>основном проводится в письменной форме.</a:t>
            </a:r>
            <a:endParaRPr lang="ru-RU" dirty="0" smtClean="0"/>
          </a:p>
          <a:p>
            <a:r>
              <a:rPr lang="ru-RU" b="1" dirty="0" smtClean="0"/>
              <a:t>Для тематических проверок выбираются ключевые вопросы программы.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Итоговый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проводится </a:t>
            </a:r>
            <a:r>
              <a:rPr lang="ru-RU" b="1" dirty="0" smtClean="0"/>
              <a:t>в форме контрольных работ комбинированного характера(задачи, примеры, задания геометрического характера). В этих работах сначала оценивается выполнение задач, примеров, заданий геометрического характера, а затем выводится отметка за всю работу.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dirty="0" smtClean="0"/>
              <a:t>Классификация </a:t>
            </a:r>
            <a:r>
              <a:rPr lang="ru-RU" sz="3600" b="1" i="1" dirty="0" smtClean="0"/>
              <a:t>ошибок при </a:t>
            </a:r>
            <a:r>
              <a:rPr lang="ru-RU" sz="3600" b="1" i="1" dirty="0" smtClean="0"/>
              <a:t>выполнении письменных работ: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000" b="1" dirty="0" smtClean="0"/>
              <a:t>незнание или неправильное применение свойств, правил, алгоритмов, существующих зависимостей, лежащих в основе  выполнения задания или используемых в ходе его выполнения;</a:t>
            </a:r>
            <a:endParaRPr lang="ru-RU" sz="2000" dirty="0" smtClean="0"/>
          </a:p>
          <a:p>
            <a:pPr lvl="0" algn="just"/>
            <a:r>
              <a:rPr lang="ru-RU" sz="2000" b="1" dirty="0" smtClean="0"/>
              <a:t>неправильный выбор действий, операций;</a:t>
            </a:r>
            <a:endParaRPr lang="ru-RU" sz="2000" dirty="0" smtClean="0"/>
          </a:p>
          <a:p>
            <a:pPr lvl="0" algn="just"/>
            <a:r>
              <a:rPr lang="ru-RU" sz="2000" b="1" dirty="0" smtClean="0"/>
              <a:t>неверные вычисления в случае, когда цель задания- проверка вычислительных навыков;</a:t>
            </a:r>
            <a:endParaRPr lang="ru-RU" sz="2000" dirty="0" smtClean="0"/>
          </a:p>
          <a:p>
            <a:pPr lvl="0" algn="just"/>
            <a:r>
              <a:rPr lang="ru-RU" sz="2000" b="1" dirty="0" smtClean="0"/>
              <a:t>пропуск части математических выкладок, действий, операций, существенно влияющих на получение правильного ответа;</a:t>
            </a:r>
            <a:endParaRPr lang="ru-RU" sz="2000" dirty="0" smtClean="0"/>
          </a:p>
          <a:p>
            <a:pPr lvl="0" algn="just"/>
            <a:r>
              <a:rPr lang="ru-RU" sz="2000" b="1" dirty="0" smtClean="0"/>
              <a:t>несоответствие пояснительного текста выполненному действию, ответу на задание и полученным результатам;</a:t>
            </a:r>
            <a:endParaRPr lang="ru-RU" sz="2000" dirty="0" smtClean="0"/>
          </a:p>
          <a:p>
            <a:pPr lvl="0" algn="just"/>
            <a:r>
              <a:rPr lang="ru-RU" sz="2000" b="1" dirty="0" smtClean="0"/>
              <a:t>несоответствие выполненных измерений геометрических построений заданным параметрам.</a:t>
            </a:r>
            <a:endParaRPr lang="ru-RU" sz="2000" dirty="0" smtClean="0"/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Оценивание устных ответов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В </a:t>
            </a:r>
            <a:r>
              <a:rPr lang="ru-RU" b="1" i="1" dirty="0" smtClean="0"/>
              <a:t>основу оценивания устного ответа учащихся положены следующие показатели:</a:t>
            </a:r>
            <a:endParaRPr lang="ru-RU" sz="2000" dirty="0" smtClean="0"/>
          </a:p>
          <a:p>
            <a:pPr lvl="3"/>
            <a:r>
              <a:rPr lang="ru-RU" sz="2400" b="1" i="1" dirty="0" smtClean="0"/>
              <a:t>правильность;</a:t>
            </a:r>
            <a:endParaRPr lang="ru-RU" sz="2400" dirty="0" smtClean="0"/>
          </a:p>
          <a:p>
            <a:pPr lvl="3"/>
            <a:r>
              <a:rPr lang="ru-RU" sz="2400" b="1" i="1" dirty="0" smtClean="0"/>
              <a:t>обоснованность;</a:t>
            </a:r>
            <a:endParaRPr lang="ru-RU" sz="2400" dirty="0" smtClean="0"/>
          </a:p>
          <a:p>
            <a:pPr lvl="3"/>
            <a:r>
              <a:rPr lang="ru-RU" sz="2400" b="1" i="1" dirty="0" smtClean="0"/>
              <a:t>самостоятельность;</a:t>
            </a:r>
            <a:endParaRPr lang="ru-RU" sz="2400" dirty="0" smtClean="0"/>
          </a:p>
          <a:p>
            <a:pPr lvl="3"/>
            <a:r>
              <a:rPr lang="ru-RU" sz="2400" b="1" i="1" dirty="0" smtClean="0"/>
              <a:t>полнота.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Классификация </a:t>
            </a:r>
            <a:r>
              <a:rPr lang="ru-RU" sz="3200" b="1" i="1" dirty="0" smtClean="0"/>
              <a:t>ошибок </a:t>
            </a:r>
            <a:r>
              <a:rPr lang="ru-RU" sz="3200" b="1" i="1" dirty="0" smtClean="0"/>
              <a:t>по математике </a:t>
            </a:r>
            <a:r>
              <a:rPr lang="ru-RU" sz="3200" b="1" i="1" dirty="0" smtClean="0"/>
              <a:t>на  </a:t>
            </a:r>
            <a:r>
              <a:rPr lang="ru-RU" sz="3200" b="1" i="1" dirty="0" smtClean="0"/>
              <a:t>устном ответе: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b="1" i="1" dirty="0" smtClean="0"/>
              <a:t>неправильный </a:t>
            </a:r>
            <a:r>
              <a:rPr lang="ru-RU" sz="2400" b="1" i="1" dirty="0" smtClean="0"/>
              <a:t>ответ на поставленный вопрос;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неточный или неправильный ответ на поставленный вопрос;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неумение выполнять задания без помощи учителя;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при правильном выполнении задания неумение дать соответствующие пояснения;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неумение точно сформулировать ответ решенной задачи;</a:t>
            </a:r>
            <a:endParaRPr lang="ru-RU" sz="2400" dirty="0" smtClean="0"/>
          </a:p>
          <a:p>
            <a:pPr lvl="0"/>
            <a:r>
              <a:rPr lang="ru-RU" sz="2400" b="1" i="1" dirty="0" smtClean="0"/>
              <a:t>неправильная интерпретация математических понятий.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b="1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Предмет оценки:</a:t>
            </a:r>
            <a:r>
              <a:rPr lang="ru-RU" sz="2400" dirty="0">
                <a:solidFill>
                  <a:prstClr val="black"/>
                </a:solidFill>
                <a:ea typeface="Times New Roman"/>
                <a:cs typeface="+mn-cs"/>
              </a:rPr>
              <a:t/>
            </a:r>
            <a:br>
              <a:rPr lang="ru-RU" sz="2400" dirty="0">
                <a:solidFill>
                  <a:prstClr val="black"/>
                </a:solidFill>
                <a:ea typeface="Times New Roman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Symbol"/>
              <a:buChar char=""/>
            </a:pPr>
            <a:r>
              <a:rPr lang="ru-RU" dirty="0" err="1" smtClean="0">
                <a:latin typeface="Times New Roman"/>
                <a:ea typeface="Times New Roman"/>
              </a:rPr>
              <a:t>сформированность</a:t>
            </a:r>
            <a:r>
              <a:rPr lang="ru-RU" dirty="0" smtClean="0">
                <a:latin typeface="Times New Roman"/>
                <a:ea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</a:rPr>
              <a:t>действий обучающихся с предметным содержанием (предметных действий);</a:t>
            </a:r>
            <a:endParaRPr lang="ru-RU" sz="2400" dirty="0"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 наличие системы опорных предметных знаний;</a:t>
            </a:r>
            <a:endParaRPr lang="ru-RU" sz="2400" dirty="0"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 наличие системы знаний, дополняющих и расширяющих опорную систему знаний.</a:t>
            </a:r>
            <a:endParaRPr lang="ru-RU" sz="24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99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>Компоненты системы оценки планируемых предметных результатов освоения ООП НОО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cs typeface="Aharoni" panose="02010803020104030203" pitchFamily="2" charset="-79"/>
              </a:rPr>
              <a:t>Стартовая диагностика</a:t>
            </a:r>
          </a:p>
          <a:p>
            <a:r>
              <a:rPr lang="ru-RU" dirty="0" smtClean="0">
                <a:cs typeface="Aharoni" panose="02010803020104030203" pitchFamily="2" charset="-79"/>
              </a:rPr>
              <a:t>Формы текущего контроля (самостоятельная работа, проверочная работа</a:t>
            </a:r>
            <a:r>
              <a:rPr lang="ru-RU" dirty="0" smtClean="0">
                <a:cs typeface="Aharoni" panose="02010803020104030203" pitchFamily="2" charset="-79"/>
              </a:rPr>
              <a:t>)</a:t>
            </a:r>
          </a:p>
          <a:p>
            <a:r>
              <a:rPr lang="ru-RU" dirty="0" smtClean="0">
                <a:cs typeface="Aharoni" panose="02010803020104030203" pitchFamily="2" charset="-79"/>
              </a:rPr>
              <a:t>Формы рубежного контроля</a:t>
            </a:r>
            <a:endParaRPr lang="ru-RU" dirty="0" smtClean="0">
              <a:cs typeface="Aharoni" panose="02010803020104030203" pitchFamily="2" charset="-79"/>
            </a:endParaRPr>
          </a:p>
          <a:p>
            <a:r>
              <a:rPr lang="ru-RU" dirty="0" smtClean="0">
                <a:cs typeface="Aharoni" panose="02010803020104030203" pitchFamily="2" charset="-79"/>
              </a:rPr>
              <a:t>Итоговая оценка (комплексная итоговая работа)</a:t>
            </a:r>
          </a:p>
          <a:p>
            <a:r>
              <a:rPr lang="ru-RU" dirty="0" err="1" smtClean="0">
                <a:cs typeface="Aharoni" panose="02010803020104030203" pitchFamily="2" charset="-79"/>
              </a:rPr>
              <a:t>Портфолио</a:t>
            </a:r>
            <a:endParaRPr lang="ru-RU" dirty="0" smtClean="0">
              <a:cs typeface="Aharoni" panose="02010803020104030203" pitchFamily="2" charset="-79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4059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27432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 оценивания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6959" name="Group 47"/>
          <p:cNvGraphicFramePr>
            <a:graphicFrameLocks noGrp="1"/>
          </p:cNvGraphicFramePr>
          <p:nvPr/>
        </p:nvGraphicFramePr>
        <p:xfrm>
          <a:off x="0" y="1772816"/>
          <a:ext cx="8640960" cy="4775051"/>
        </p:xfrm>
        <a:graphic>
          <a:graphicData uri="http://schemas.openxmlformats.org/drawingml/2006/table">
            <a:tbl>
              <a:tblPr/>
              <a:tblGrid>
                <a:gridCol w="1944216"/>
                <a:gridCol w="1296144"/>
                <a:gridCol w="1296144"/>
                <a:gridCol w="1512168"/>
                <a:gridCol w="1152128"/>
                <a:gridCol w="1440160"/>
              </a:tblGrid>
              <a:tr h="936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оценивания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и функции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Периодичность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проверки и оценки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оценки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Фиксирование результатов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Стартовое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Текущее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4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Рубежное: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-тематическое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четвертное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-полугодовое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1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Годовое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/>
            <a:r>
              <a:rPr lang="ru-RU" b="1" dirty="0">
                <a:latin typeface="Times New Roman"/>
                <a:ea typeface="Times New Roman"/>
              </a:rPr>
              <a:t>Этапы введения отметки и оценки</a:t>
            </a:r>
            <a:r>
              <a:rPr lang="ru-RU" sz="3600" dirty="0">
                <a:ea typeface="Times New Roman"/>
              </a:rPr>
              <a:t/>
            </a:r>
            <a:br>
              <a:rPr lang="ru-RU" sz="3600" dirty="0"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b="1" i="1" dirty="0">
                <a:latin typeface="Times New Roman"/>
                <a:ea typeface="Times New Roman"/>
              </a:rPr>
              <a:t>Первый  этап-  </a:t>
            </a:r>
            <a:r>
              <a:rPr lang="ru-RU" b="1" dirty="0">
                <a:latin typeface="Times New Roman"/>
                <a:ea typeface="Times New Roman"/>
              </a:rPr>
              <a:t>принятие учеником оценки, которая должна стимулировать и направлять учебную деятельность школьника.</a:t>
            </a:r>
            <a:endParaRPr lang="ru-RU" sz="2400" dirty="0">
              <a:ea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ru-RU" b="1" i="1" dirty="0">
                <a:latin typeface="Times New Roman"/>
                <a:ea typeface="Times New Roman"/>
              </a:rPr>
              <a:t>Виды оценки </a:t>
            </a:r>
            <a:r>
              <a:rPr lang="ru-RU" b="1" dirty="0">
                <a:latin typeface="Times New Roman"/>
                <a:ea typeface="Times New Roman"/>
              </a:rPr>
              <a:t>(по субъекту оценивания):</a:t>
            </a:r>
            <a:endParaRPr lang="ru-RU" sz="2400" dirty="0"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b="1" dirty="0">
                <a:latin typeface="Times New Roman"/>
                <a:ea typeface="Times New Roman"/>
              </a:rPr>
              <a:t>Самооценка (комплексная);</a:t>
            </a:r>
            <a:endParaRPr lang="ru-RU" sz="2400" dirty="0"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b="1" dirty="0" err="1">
                <a:latin typeface="Times New Roman"/>
                <a:ea typeface="Times New Roman"/>
              </a:rPr>
              <a:t>Взаимооценка</a:t>
            </a:r>
            <a:r>
              <a:rPr lang="ru-RU" b="1" dirty="0">
                <a:latin typeface="Times New Roman"/>
                <a:ea typeface="Times New Roman"/>
              </a:rPr>
              <a:t> (комплексная);</a:t>
            </a:r>
            <a:endParaRPr lang="ru-RU" sz="2400" dirty="0">
              <a:ea typeface="Times New Roman"/>
            </a:endParaRPr>
          </a:p>
          <a:p>
            <a:r>
              <a:rPr lang="ru-RU" b="1" dirty="0">
                <a:latin typeface="Times New Roman"/>
                <a:ea typeface="Times New Roman"/>
              </a:rPr>
              <a:t>Оценка (</a:t>
            </a:r>
            <a:r>
              <a:rPr lang="ru-RU" b="1" dirty="0" smtClean="0">
                <a:latin typeface="Times New Roman"/>
                <a:ea typeface="Times New Roman"/>
              </a:rPr>
              <a:t>комплексная)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78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228600"/>
            <a:r>
              <a:rPr lang="ru-RU" sz="3200" b="1" dirty="0">
                <a:latin typeface="Times New Roman"/>
                <a:ea typeface="Times New Roman"/>
              </a:rPr>
              <a:t>Пошаговый алгоритм деятельности учащихся по формированию умений оценивания предметных результатов</a:t>
            </a:r>
            <a:r>
              <a:rPr lang="ru-RU" sz="3200" dirty="0">
                <a:ea typeface="Times New Roman"/>
              </a:rPr>
              <a:t/>
            </a:r>
            <a:br>
              <a:rPr lang="ru-RU" sz="3200" dirty="0">
                <a:ea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b="1" i="1" dirty="0">
                <a:latin typeface="Times New Roman"/>
                <a:ea typeface="Times New Roman"/>
              </a:rPr>
              <a:t>1 шаг</a:t>
            </a:r>
            <a:r>
              <a:rPr lang="ru-RU" b="1" dirty="0">
                <a:latin typeface="Times New Roman"/>
                <a:ea typeface="Times New Roman"/>
              </a:rPr>
              <a:t>: учатся вырабатывать критерии оценки своей учебной деятельности, умения </a:t>
            </a:r>
            <a:r>
              <a:rPr lang="ru-RU" b="1" dirty="0" smtClean="0">
                <a:latin typeface="Times New Roman"/>
                <a:ea typeface="Times New Roman"/>
              </a:rPr>
              <a:t>учиться</a:t>
            </a:r>
            <a:endParaRPr lang="ru-RU" sz="2000" dirty="0"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i="1" dirty="0">
                <a:latin typeface="Times New Roman"/>
                <a:ea typeface="Times New Roman"/>
              </a:rPr>
              <a:t>2 шаг</a:t>
            </a:r>
            <a:r>
              <a:rPr lang="ru-RU" b="1" dirty="0">
                <a:latin typeface="Times New Roman"/>
                <a:ea typeface="Times New Roman"/>
              </a:rPr>
              <a:t>: знают критерии, по которым оценивается учебная </a:t>
            </a:r>
            <a:r>
              <a:rPr lang="ru-RU" b="1" dirty="0" smtClean="0">
                <a:latin typeface="Times New Roman"/>
                <a:ea typeface="Times New Roman"/>
              </a:rPr>
              <a:t>деятельность, учатся </a:t>
            </a:r>
            <a:r>
              <a:rPr lang="ru-RU" b="1" dirty="0">
                <a:latin typeface="Times New Roman"/>
                <a:ea typeface="Times New Roman"/>
              </a:rPr>
              <a:t>сравнивать цель и результат.</a:t>
            </a:r>
            <a:endParaRPr lang="ru-RU" sz="2000" dirty="0">
              <a:ea typeface="Times New Roman"/>
            </a:endParaRPr>
          </a:p>
          <a:p>
            <a:pPr marL="0" indent="0" algn="just">
              <a:buNone/>
            </a:pPr>
            <a:r>
              <a:rPr lang="ru-RU" b="1" i="1" dirty="0">
                <a:latin typeface="Times New Roman"/>
                <a:ea typeface="Times New Roman"/>
              </a:rPr>
              <a:t>3 шаг</a:t>
            </a:r>
            <a:r>
              <a:rPr lang="ru-RU" b="1" dirty="0">
                <a:latin typeface="Times New Roman"/>
                <a:ea typeface="Times New Roman"/>
              </a:rPr>
              <a:t>: учатся осуществлять действия по оценке результатов учебной деятельности в соответствии с выработанными критериями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31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4 шаг: принимают оценку не формально, знают, как ее улучшить</a:t>
            </a:r>
            <a:endParaRPr lang="ru-RU" sz="2400" dirty="0">
              <a:ea typeface="Times New Roman"/>
            </a:endParaRPr>
          </a:p>
          <a:p>
            <a:pPr marL="114300" indent="0" algn="just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5 шаг: испытывают положительный эмоциональный настрой и уверенность в своих силах</a:t>
            </a:r>
            <a:endParaRPr lang="ru-RU" sz="24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4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1504</Words>
  <Application>Microsoft Office PowerPoint</Application>
  <PresentationFormat>Экран (4:3)</PresentationFormat>
  <Paragraphs>154</Paragraphs>
  <Slides>38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Тема Office</vt:lpstr>
      <vt:lpstr>Слои</vt:lpstr>
      <vt:lpstr>1_Слои</vt:lpstr>
      <vt:lpstr>2_Слои</vt:lpstr>
      <vt:lpstr>Специфика оценивания предметных результатов по математике  в начальных классах </vt:lpstr>
      <vt:lpstr>Слайд 2</vt:lpstr>
      <vt:lpstr>Задача оценки данных результатов: </vt:lpstr>
      <vt:lpstr>Предмет оценки: </vt:lpstr>
      <vt:lpstr>Компоненты системы оценки планируемых предметных результатов освоения ООП НОО</vt:lpstr>
      <vt:lpstr>Виды  оценивания</vt:lpstr>
      <vt:lpstr>Этапы введения отметки и оценки </vt:lpstr>
      <vt:lpstr>Пошаговый алгоритм деятельности учащихся по формированию умений оценивания предметных результатов </vt:lpstr>
      <vt:lpstr>Слайд 9</vt:lpstr>
      <vt:lpstr>Слайд 10</vt:lpstr>
      <vt:lpstr>Оценочная таблица при индивидуальном оценивании</vt:lpstr>
      <vt:lpstr>2 этап введения оценки (безотметочное обучение)</vt:lpstr>
      <vt:lpstr>«Лесенка достижений»</vt:lpstr>
      <vt:lpstr>«Волшебные  линеечки» </vt:lpstr>
      <vt:lpstr>Цветовые сигналы «Светофор»</vt:lpstr>
      <vt:lpstr>Формирование оценочной деятельности</vt:lpstr>
      <vt:lpstr>Самооценивание по эталону</vt:lpstr>
      <vt:lpstr>Правила оценивания   (ОС «Школа 2100» )</vt:lpstr>
      <vt:lpstr>2-е правило. КТО ОЦЕНИВАЕТ?  </vt:lpstr>
      <vt:lpstr>Слайд 20</vt:lpstr>
      <vt:lpstr>Алгоритм самооценки  </vt:lpstr>
      <vt:lpstr>3-е правило. СКОЛЬКО СТАВИТЬ ОТМЕТОК?</vt:lpstr>
      <vt:lpstr>4-е правило. ГДЕ НАКАПЛИВАТЬ ОЦЕНКИ И ОТМЕТКИ?  </vt:lpstr>
      <vt:lpstr> Как пользоваться таблицами образовательных результатов ? </vt:lpstr>
      <vt:lpstr>Как анализировать таблицы ПРЕДМЕТНЫХ результатов?</vt:lpstr>
      <vt:lpstr>5-е правило. КОГДА СТАВИТЬ ОТМЕТКИ?</vt:lpstr>
      <vt:lpstr>6-е правило. ПО КАКИМ КРИТЕРИЯМ ОЦЕНИВАТЬ? По признакам трёх уровней успешности. </vt:lpstr>
      <vt:lpstr>Повышенный уровень (программный)</vt:lpstr>
      <vt:lpstr>Максимальный уровень (Необязательный)</vt:lpstr>
      <vt:lpstr>7-е правило. КАК ОПРЕДЕЛЯТЬ ИТОГОВЫЕ ОЦЕНКИ?  </vt:lpstr>
      <vt:lpstr>Математика </vt:lpstr>
      <vt:lpstr>Слайд 32</vt:lpstr>
      <vt:lpstr>Особенности организации оценки и контроля письменных работ по математике </vt:lpstr>
      <vt:lpstr>Тематический контроль</vt:lpstr>
      <vt:lpstr>Итоговый контроль</vt:lpstr>
      <vt:lpstr>Классификация ошибок при выполнении письменных работ: </vt:lpstr>
      <vt:lpstr>Оценивание устных ответов </vt:lpstr>
      <vt:lpstr>Классификация ошибок по математике на  устном ответе: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оценивания предметных результатов по математике  в начальных классах </dc:title>
  <dc:creator>Пользователь</dc:creator>
  <cp:lastModifiedBy>DNA7 X86</cp:lastModifiedBy>
  <cp:revision>61</cp:revision>
  <dcterms:created xsi:type="dcterms:W3CDTF">2016-06-15T07:40:59Z</dcterms:created>
  <dcterms:modified xsi:type="dcterms:W3CDTF">2016-06-19T16:46:55Z</dcterms:modified>
</cp:coreProperties>
</file>